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58" r:id="rId3"/>
    <p:sldId id="354" r:id="rId4"/>
    <p:sldId id="4463" r:id="rId5"/>
    <p:sldId id="4464" r:id="rId6"/>
    <p:sldId id="357" r:id="rId7"/>
    <p:sldId id="4415" r:id="rId8"/>
    <p:sldId id="4400" r:id="rId9"/>
    <p:sldId id="4402" r:id="rId10"/>
    <p:sldId id="350" r:id="rId11"/>
    <p:sldId id="361" r:id="rId12"/>
    <p:sldId id="4462" r:id="rId13"/>
    <p:sldId id="4461" r:id="rId14"/>
    <p:sldId id="4403" r:id="rId15"/>
    <p:sldId id="4437" r:id="rId16"/>
    <p:sldId id="4405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3332503-5863-4450-AF47-64A4D8802D21}">
          <p14:sldIdLst>
            <p14:sldId id="267"/>
            <p14:sldId id="258"/>
          </p14:sldIdLst>
        </p14:section>
        <p14:section name="Seamless Acceptance" id="{7F326065-B1AD-478B-B1D9-B12F89B6F984}">
          <p14:sldIdLst>
            <p14:sldId id="354"/>
            <p14:sldId id="4463"/>
            <p14:sldId id="4464"/>
            <p14:sldId id="357"/>
            <p14:sldId id="4415"/>
          </p14:sldIdLst>
        </p14:section>
        <p14:section name="Mail IR" id="{8DA332FE-6985-364D-B713-8BB6421D66BC}">
          <p14:sldIdLst>
            <p14:sldId id="4400"/>
            <p14:sldId id="4402"/>
          </p14:sldIdLst>
        </p14:section>
        <p14:section name="EPS" id="{C6B11E00-241D-4D55-A2F4-444C8DA1BA2D}">
          <p14:sldIdLst>
            <p14:sldId id="350"/>
            <p14:sldId id="361"/>
            <p14:sldId id="4462"/>
            <p14:sldId id="4461"/>
          </p14:sldIdLst>
        </p14:section>
        <p14:section name="BCG" id="{8FB4FC65-79FA-4552-A4A5-36E86461353C}">
          <p14:sldIdLst>
            <p14:sldId id="4403"/>
            <p14:sldId id="4437"/>
            <p14:sldId id="4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ng, Peter Y - Washington Dc, DC - Contractor" initials="CPY-WDD-C" lastIdx="2" clrIdx="0">
    <p:extLst>
      <p:ext uri="{19B8F6BF-5375-455C-9EA6-DF929625EA0E}">
        <p15:presenceInfo xmlns:p15="http://schemas.microsoft.com/office/powerpoint/2012/main" userId="S-1-5-21-815684394-1082799842-1103567298-4705016" providerId="AD"/>
      </p:ext>
    </p:extLst>
  </p:cmAuthor>
  <p:cmAuthor id="2" name="Dyer, Heather L - Washington, DC" initials="DHL-WD" lastIdx="24" clrIdx="1">
    <p:extLst>
      <p:ext uri="{19B8F6BF-5375-455C-9EA6-DF929625EA0E}">
        <p15:presenceInfo xmlns:p15="http://schemas.microsoft.com/office/powerpoint/2012/main" userId="S-1-5-21-815684394-1082799842-1103567298-871828" providerId="AD"/>
      </p:ext>
    </p:extLst>
  </p:cmAuthor>
  <p:cmAuthor id="3" name="Depaulis, Sophia N - Washinton, DC - Contractor" initials="DSN-WD-C" lastIdx="1" clrIdx="2">
    <p:extLst>
      <p:ext uri="{19B8F6BF-5375-455C-9EA6-DF929625EA0E}">
        <p15:presenceInfo xmlns:p15="http://schemas.microsoft.com/office/powerpoint/2012/main" userId="S-1-5-21-815684394-1082799842-1103567298-4635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66"/>
    <a:srgbClr val="4EBB99"/>
    <a:srgbClr val="343434"/>
    <a:srgbClr val="45A4FC"/>
    <a:srgbClr val="595959"/>
    <a:srgbClr val="FD0B0B"/>
    <a:srgbClr val="3C3CBB"/>
    <a:srgbClr val="5DE616"/>
    <a:srgbClr val="F2F2F2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1" autoAdjust="0"/>
    <p:restoredTop sz="96552" autoAdjust="0"/>
  </p:normalViewPr>
  <p:slideViewPr>
    <p:cSldViewPr>
      <p:cViewPr varScale="1">
        <p:scale>
          <a:sx n="141" d="100"/>
          <a:sy n="141" d="100"/>
        </p:scale>
        <p:origin x="320" y="1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3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76C29-2EAF-43D4-B940-D3256B9C3A1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9D710-DB89-4731-A58C-E796543CF682}">
      <dgm:prSet/>
      <dgm:spPr/>
      <dgm:t>
        <a:bodyPr/>
        <a:lstStyle/>
        <a:p>
          <a:pPr rtl="0"/>
          <a:r>
            <a:rPr lang="en-US" dirty="0"/>
            <a:t>January 2019 - Deploy MI Tab to Mailer Scorecard (Internal)</a:t>
          </a:r>
        </a:p>
      </dgm:t>
    </dgm:pt>
    <dgm:pt modelId="{FCED34B6-D730-4F97-B1F8-A4536B256CD8}" type="parTrans" cxnId="{4B6A62F8-E3BC-48A2-A171-522ED261710A}">
      <dgm:prSet/>
      <dgm:spPr/>
      <dgm:t>
        <a:bodyPr/>
        <a:lstStyle/>
        <a:p>
          <a:endParaRPr lang="en-US"/>
        </a:p>
      </dgm:t>
    </dgm:pt>
    <dgm:pt modelId="{B9ACEE6C-6747-43AD-9449-30E77F5AF5A2}" type="sibTrans" cxnId="{4B6A62F8-E3BC-48A2-A171-522ED261710A}">
      <dgm:prSet/>
      <dgm:spPr/>
      <dgm:t>
        <a:bodyPr/>
        <a:lstStyle/>
        <a:p>
          <a:endParaRPr lang="en-US"/>
        </a:p>
      </dgm:t>
    </dgm:pt>
    <dgm:pt modelId="{463554A7-C494-4C88-B1CC-9F37E4F6C93E}">
      <dgm:prSet/>
      <dgm:spPr/>
      <dgm:t>
        <a:bodyPr/>
        <a:lstStyle/>
        <a:p>
          <a:pPr rtl="0"/>
          <a:r>
            <a:rPr lang="en-US" dirty="0"/>
            <a:t>February 2019 - BMS MI Internal Testing Completed</a:t>
          </a:r>
        </a:p>
      </dgm:t>
    </dgm:pt>
    <dgm:pt modelId="{422EF721-5122-4BC6-929C-053641666133}" type="parTrans" cxnId="{09924DA8-070B-4D5D-89E2-AE3DB74BFE6A}">
      <dgm:prSet/>
      <dgm:spPr/>
      <dgm:t>
        <a:bodyPr/>
        <a:lstStyle/>
        <a:p>
          <a:endParaRPr lang="en-US"/>
        </a:p>
      </dgm:t>
    </dgm:pt>
    <dgm:pt modelId="{D24A177B-DCAB-459C-8D50-00B8F439C812}" type="sibTrans" cxnId="{09924DA8-070B-4D5D-89E2-AE3DB74BFE6A}">
      <dgm:prSet/>
      <dgm:spPr/>
      <dgm:t>
        <a:bodyPr/>
        <a:lstStyle/>
        <a:p>
          <a:endParaRPr lang="en-US"/>
        </a:p>
      </dgm:t>
    </dgm:pt>
    <dgm:pt modelId="{E91E0653-7DF4-4393-A562-33D52CA13F18}">
      <dgm:prSet/>
      <dgm:spPr/>
      <dgm:t>
        <a:bodyPr/>
        <a:lstStyle/>
        <a:p>
          <a:pPr rtl="0"/>
          <a:r>
            <a:rPr lang="en-US" dirty="0"/>
            <a:t>March 2019 - External Mailer Testing Completed</a:t>
          </a:r>
        </a:p>
      </dgm:t>
    </dgm:pt>
    <dgm:pt modelId="{B9F55B42-10A3-4723-A773-874ACF35AD4A}" type="parTrans" cxnId="{1C6A4010-AF6E-42A5-BA0C-E60BAEDF1453}">
      <dgm:prSet/>
      <dgm:spPr/>
      <dgm:t>
        <a:bodyPr/>
        <a:lstStyle/>
        <a:p>
          <a:endParaRPr lang="en-US"/>
        </a:p>
      </dgm:t>
    </dgm:pt>
    <dgm:pt modelId="{5CDB24D2-61F6-455E-949D-66A869393690}" type="sibTrans" cxnId="{1C6A4010-AF6E-42A5-BA0C-E60BAEDF1453}">
      <dgm:prSet/>
      <dgm:spPr/>
      <dgm:t>
        <a:bodyPr/>
        <a:lstStyle/>
        <a:p>
          <a:endParaRPr lang="en-US"/>
        </a:p>
      </dgm:t>
    </dgm:pt>
    <dgm:pt modelId="{D4908765-AD72-43D8-80A0-116DBB6324B6}">
      <dgm:prSet/>
      <dgm:spPr/>
      <dgm:t>
        <a:bodyPr/>
        <a:lstStyle/>
        <a:p>
          <a:pPr rtl="0"/>
          <a:r>
            <a:rPr lang="en-US" dirty="0"/>
            <a:t>May 2019 - Internal MI BME Field Training</a:t>
          </a:r>
        </a:p>
      </dgm:t>
    </dgm:pt>
    <dgm:pt modelId="{A98CF181-7904-4EF9-98FA-907EAD4ADC58}" type="parTrans" cxnId="{9453FB5D-B97F-42F0-BC02-E0E483A60BF9}">
      <dgm:prSet/>
      <dgm:spPr/>
      <dgm:t>
        <a:bodyPr/>
        <a:lstStyle/>
        <a:p>
          <a:endParaRPr lang="en-US"/>
        </a:p>
      </dgm:t>
    </dgm:pt>
    <dgm:pt modelId="{019B3678-F173-4D8C-9B2C-023F340FCAA1}" type="sibTrans" cxnId="{9453FB5D-B97F-42F0-BC02-E0E483A60BF9}">
      <dgm:prSet/>
      <dgm:spPr/>
      <dgm:t>
        <a:bodyPr/>
        <a:lstStyle/>
        <a:p>
          <a:endParaRPr lang="en-US"/>
        </a:p>
      </dgm:t>
    </dgm:pt>
    <dgm:pt modelId="{B07D8312-DF2B-403E-9772-8B823F609B6C}">
      <dgm:prSet/>
      <dgm:spPr/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Sept 25</a:t>
          </a:r>
          <a:r>
            <a:rPr lang="en-US" baseline="30000" dirty="0">
              <a:solidFill>
                <a:srgbClr val="C00000"/>
              </a:solidFill>
            </a:rPr>
            <a:t>th</a:t>
          </a:r>
          <a:r>
            <a:rPr lang="en-US" dirty="0">
              <a:solidFill>
                <a:srgbClr val="C00000"/>
              </a:solidFill>
            </a:rPr>
            <a:t> 2019 - IV Automated Bundle MI Added to Internal tab of Mailer Scorecard</a:t>
          </a:r>
        </a:p>
      </dgm:t>
    </dgm:pt>
    <dgm:pt modelId="{40BFF74C-A33A-44EC-AF1D-71BB0C25CBE6}" type="parTrans" cxnId="{1E1C305A-6EB3-4C5A-8CFF-F90348998053}">
      <dgm:prSet/>
      <dgm:spPr/>
      <dgm:t>
        <a:bodyPr/>
        <a:lstStyle/>
        <a:p>
          <a:endParaRPr lang="en-US"/>
        </a:p>
      </dgm:t>
    </dgm:pt>
    <dgm:pt modelId="{9074E491-ECCD-4709-9D63-8C30912CEE71}" type="sibTrans" cxnId="{1E1C305A-6EB3-4C5A-8CFF-F90348998053}">
      <dgm:prSet/>
      <dgm:spPr/>
      <dgm:t>
        <a:bodyPr/>
        <a:lstStyle/>
        <a:p>
          <a:endParaRPr lang="en-US"/>
        </a:p>
      </dgm:t>
    </dgm:pt>
    <dgm:pt modelId="{33406B82-0B25-4E8D-B5D4-4C583752AEBA}">
      <dgm:prSet/>
      <dgm:spPr/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Sept 25</a:t>
          </a:r>
          <a:r>
            <a:rPr lang="en-US" baseline="30000" dirty="0">
              <a:solidFill>
                <a:srgbClr val="C00000"/>
              </a:solidFill>
            </a:rPr>
            <a:t>th</a:t>
          </a:r>
          <a:r>
            <a:rPr lang="en-US" dirty="0">
              <a:solidFill>
                <a:srgbClr val="C00000"/>
              </a:solidFill>
            </a:rPr>
            <a:t> 2019 - BMS testing  of      IV Automated Bundle MI</a:t>
          </a:r>
        </a:p>
      </dgm:t>
    </dgm:pt>
    <dgm:pt modelId="{DA648C59-1CE9-4B9D-B21F-5126CAB1423E}" type="parTrans" cxnId="{4A9872A2-62CA-497A-A153-7B63CA744C35}">
      <dgm:prSet/>
      <dgm:spPr/>
      <dgm:t>
        <a:bodyPr/>
        <a:lstStyle/>
        <a:p>
          <a:endParaRPr lang="en-US"/>
        </a:p>
      </dgm:t>
    </dgm:pt>
    <dgm:pt modelId="{097D6FF4-8911-4831-AA04-B5352670C3F7}" type="sibTrans" cxnId="{4A9872A2-62CA-497A-A153-7B63CA744C35}">
      <dgm:prSet/>
      <dgm:spPr/>
      <dgm:t>
        <a:bodyPr/>
        <a:lstStyle/>
        <a:p>
          <a:endParaRPr lang="en-US"/>
        </a:p>
      </dgm:t>
    </dgm:pt>
    <dgm:pt modelId="{C1EA6B0F-B17E-4CBC-8A56-7F41870C4590}">
      <dgm:prSet/>
      <dgm:spPr/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TBD Pilot External Mailer Testing of IV Automated Bundle MI</a:t>
          </a:r>
        </a:p>
      </dgm:t>
    </dgm:pt>
    <dgm:pt modelId="{9B650B42-85F2-49E1-A441-26B0F08EBE06}" type="parTrans" cxnId="{825F6F4F-D3E6-40F8-AA9D-F6919E6BB9FC}">
      <dgm:prSet/>
      <dgm:spPr/>
      <dgm:t>
        <a:bodyPr/>
        <a:lstStyle/>
        <a:p>
          <a:endParaRPr lang="en-US"/>
        </a:p>
      </dgm:t>
    </dgm:pt>
    <dgm:pt modelId="{C0B68A82-D411-40A8-9721-9FAED412BF5E}" type="sibTrans" cxnId="{825F6F4F-D3E6-40F8-AA9D-F6919E6BB9FC}">
      <dgm:prSet/>
      <dgm:spPr/>
      <dgm:t>
        <a:bodyPr/>
        <a:lstStyle/>
        <a:p>
          <a:endParaRPr lang="en-US"/>
        </a:p>
      </dgm:t>
    </dgm:pt>
    <dgm:pt modelId="{52E1718A-7203-451C-A044-1B12EB812C96}">
      <dgm:prSet/>
      <dgm:spPr/>
      <dgm:t>
        <a:bodyPr/>
        <a:lstStyle/>
        <a:p>
          <a:pPr rtl="0"/>
          <a:r>
            <a:rPr lang="en-US" dirty="0">
              <a:solidFill>
                <a:srgbClr val="C00000"/>
              </a:solidFill>
            </a:rPr>
            <a:t>TBD External Display MI Tab of Mailer Scorecard</a:t>
          </a:r>
        </a:p>
      </dgm:t>
    </dgm:pt>
    <dgm:pt modelId="{4B090F92-7C7E-499E-BF95-25A0B343B09F}" type="parTrans" cxnId="{80707744-13B4-45EA-A5E4-9E05D6C8AE93}">
      <dgm:prSet/>
      <dgm:spPr/>
      <dgm:t>
        <a:bodyPr/>
        <a:lstStyle/>
        <a:p>
          <a:endParaRPr lang="en-US"/>
        </a:p>
      </dgm:t>
    </dgm:pt>
    <dgm:pt modelId="{2938C613-2E81-4A5F-9360-ED9E345ED1AB}" type="sibTrans" cxnId="{80707744-13B4-45EA-A5E4-9E05D6C8AE93}">
      <dgm:prSet/>
      <dgm:spPr/>
      <dgm:t>
        <a:bodyPr/>
        <a:lstStyle/>
        <a:p>
          <a:endParaRPr lang="en-US"/>
        </a:p>
      </dgm:t>
    </dgm:pt>
    <dgm:pt modelId="{75D9E6C8-E295-4D0E-A0C2-868DA5C5B7D1}" type="pres">
      <dgm:prSet presAssocID="{80176C29-2EAF-43D4-B940-D3256B9C3A1B}" presName="Name0" presStyleCnt="0">
        <dgm:presLayoutVars>
          <dgm:dir/>
          <dgm:resizeHandles val="exact"/>
        </dgm:presLayoutVars>
      </dgm:prSet>
      <dgm:spPr/>
    </dgm:pt>
    <dgm:pt modelId="{B6BAA20E-F017-4F28-BF60-4F8B8A0B3A01}" type="pres">
      <dgm:prSet presAssocID="{80176C29-2EAF-43D4-B940-D3256B9C3A1B}" presName="arrow" presStyleLbl="bgShp" presStyleIdx="0" presStyleCnt="1" custScaleY="40582"/>
      <dgm:spPr/>
    </dgm:pt>
    <dgm:pt modelId="{B5427736-E75A-4FC8-A6E3-157B43B14CC4}" type="pres">
      <dgm:prSet presAssocID="{80176C29-2EAF-43D4-B940-D3256B9C3A1B}" presName="points" presStyleCnt="0"/>
      <dgm:spPr/>
    </dgm:pt>
    <dgm:pt modelId="{9955FC60-2C84-4AC7-8110-1E9303AA5CF8}" type="pres">
      <dgm:prSet presAssocID="{2459D710-DB89-4731-A58C-E796543CF682}" presName="compositeA" presStyleCnt="0"/>
      <dgm:spPr/>
    </dgm:pt>
    <dgm:pt modelId="{07748F3E-0FDD-4A2F-BC75-C976FF635F11}" type="pres">
      <dgm:prSet presAssocID="{2459D710-DB89-4731-A58C-E796543CF682}" presName="textA" presStyleLbl="revTx" presStyleIdx="0" presStyleCnt="8">
        <dgm:presLayoutVars>
          <dgm:bulletEnabled val="1"/>
        </dgm:presLayoutVars>
      </dgm:prSet>
      <dgm:spPr/>
    </dgm:pt>
    <dgm:pt modelId="{DDB8CAA5-9C4B-4B43-A90C-6E16B1126571}" type="pres">
      <dgm:prSet presAssocID="{2459D710-DB89-4731-A58C-E796543CF682}" presName="circleA" presStyleLbl="node1" presStyleIdx="0" presStyleCnt="8"/>
      <dgm:spPr/>
    </dgm:pt>
    <dgm:pt modelId="{C4824D7F-8779-444A-AF43-4E0077823824}" type="pres">
      <dgm:prSet presAssocID="{2459D710-DB89-4731-A58C-E796543CF682}" presName="spaceA" presStyleCnt="0"/>
      <dgm:spPr/>
    </dgm:pt>
    <dgm:pt modelId="{D284E24E-3BED-472A-82AD-654B5EB373D7}" type="pres">
      <dgm:prSet presAssocID="{B9ACEE6C-6747-43AD-9449-30E77F5AF5A2}" presName="space" presStyleCnt="0"/>
      <dgm:spPr/>
    </dgm:pt>
    <dgm:pt modelId="{CCC89A0F-2A0A-4CCC-824A-6BF8ECFD01A2}" type="pres">
      <dgm:prSet presAssocID="{463554A7-C494-4C88-B1CC-9F37E4F6C93E}" presName="compositeB" presStyleCnt="0"/>
      <dgm:spPr/>
    </dgm:pt>
    <dgm:pt modelId="{7193A504-11EA-477A-A99D-8B39D820FED0}" type="pres">
      <dgm:prSet presAssocID="{463554A7-C494-4C88-B1CC-9F37E4F6C93E}" presName="textB" presStyleLbl="revTx" presStyleIdx="1" presStyleCnt="8">
        <dgm:presLayoutVars>
          <dgm:bulletEnabled val="1"/>
        </dgm:presLayoutVars>
      </dgm:prSet>
      <dgm:spPr/>
    </dgm:pt>
    <dgm:pt modelId="{1B64CCC8-3C3B-4532-ABEE-9B96B2A88D9B}" type="pres">
      <dgm:prSet presAssocID="{463554A7-C494-4C88-B1CC-9F37E4F6C93E}" presName="circleB" presStyleLbl="node1" presStyleIdx="1" presStyleCnt="8"/>
      <dgm:spPr/>
    </dgm:pt>
    <dgm:pt modelId="{8601B87B-86FA-4D26-93CD-B508B5B9A7A8}" type="pres">
      <dgm:prSet presAssocID="{463554A7-C494-4C88-B1CC-9F37E4F6C93E}" presName="spaceB" presStyleCnt="0"/>
      <dgm:spPr/>
    </dgm:pt>
    <dgm:pt modelId="{8990C4CF-9D28-4157-A9AD-E85FFE884B43}" type="pres">
      <dgm:prSet presAssocID="{D24A177B-DCAB-459C-8D50-00B8F439C812}" presName="space" presStyleCnt="0"/>
      <dgm:spPr/>
    </dgm:pt>
    <dgm:pt modelId="{77101154-1633-4935-8CDB-A122F16589C6}" type="pres">
      <dgm:prSet presAssocID="{E91E0653-7DF4-4393-A562-33D52CA13F18}" presName="compositeA" presStyleCnt="0"/>
      <dgm:spPr/>
    </dgm:pt>
    <dgm:pt modelId="{F6445B67-97BB-46CB-A808-F0FDD4B6E76C}" type="pres">
      <dgm:prSet presAssocID="{E91E0653-7DF4-4393-A562-33D52CA13F18}" presName="textA" presStyleLbl="revTx" presStyleIdx="2" presStyleCnt="8">
        <dgm:presLayoutVars>
          <dgm:bulletEnabled val="1"/>
        </dgm:presLayoutVars>
      </dgm:prSet>
      <dgm:spPr/>
    </dgm:pt>
    <dgm:pt modelId="{DDD9F571-9AAB-4515-9729-51BE9D89463E}" type="pres">
      <dgm:prSet presAssocID="{E91E0653-7DF4-4393-A562-33D52CA13F18}" presName="circleA" presStyleLbl="node1" presStyleIdx="2" presStyleCnt="8"/>
      <dgm:spPr/>
    </dgm:pt>
    <dgm:pt modelId="{00FCB42D-9D90-4362-8E43-13C25544A7EC}" type="pres">
      <dgm:prSet presAssocID="{E91E0653-7DF4-4393-A562-33D52CA13F18}" presName="spaceA" presStyleCnt="0"/>
      <dgm:spPr/>
    </dgm:pt>
    <dgm:pt modelId="{BB9CD3D3-A699-4085-B7B7-96C95A634BEC}" type="pres">
      <dgm:prSet presAssocID="{5CDB24D2-61F6-455E-949D-66A869393690}" presName="space" presStyleCnt="0"/>
      <dgm:spPr/>
    </dgm:pt>
    <dgm:pt modelId="{4FE0986E-6704-40F9-A55B-AEC9AD459B36}" type="pres">
      <dgm:prSet presAssocID="{D4908765-AD72-43D8-80A0-116DBB6324B6}" presName="compositeB" presStyleCnt="0"/>
      <dgm:spPr/>
    </dgm:pt>
    <dgm:pt modelId="{80E18F3F-862B-4076-90E5-1E9D645227EB}" type="pres">
      <dgm:prSet presAssocID="{D4908765-AD72-43D8-80A0-116DBB6324B6}" presName="textB" presStyleLbl="revTx" presStyleIdx="3" presStyleCnt="8">
        <dgm:presLayoutVars>
          <dgm:bulletEnabled val="1"/>
        </dgm:presLayoutVars>
      </dgm:prSet>
      <dgm:spPr/>
    </dgm:pt>
    <dgm:pt modelId="{7732928C-E048-4F5E-83DD-9B8C8DBBF69A}" type="pres">
      <dgm:prSet presAssocID="{D4908765-AD72-43D8-80A0-116DBB6324B6}" presName="circleB" presStyleLbl="node1" presStyleIdx="3" presStyleCnt="8"/>
      <dgm:spPr/>
    </dgm:pt>
    <dgm:pt modelId="{D347E835-005F-49F3-9C95-165BDD9540CA}" type="pres">
      <dgm:prSet presAssocID="{D4908765-AD72-43D8-80A0-116DBB6324B6}" presName="spaceB" presStyleCnt="0"/>
      <dgm:spPr/>
    </dgm:pt>
    <dgm:pt modelId="{708EDDEE-5649-4044-982A-DBFF129B2EF2}" type="pres">
      <dgm:prSet presAssocID="{019B3678-F173-4D8C-9B2C-023F340FCAA1}" presName="space" presStyleCnt="0"/>
      <dgm:spPr/>
    </dgm:pt>
    <dgm:pt modelId="{0BEA6235-442F-4A45-8AEA-27B7C7DF5096}" type="pres">
      <dgm:prSet presAssocID="{B07D8312-DF2B-403E-9772-8B823F609B6C}" presName="compositeA" presStyleCnt="0"/>
      <dgm:spPr/>
    </dgm:pt>
    <dgm:pt modelId="{F8CC383C-EC8C-465A-9F01-35B652B40B50}" type="pres">
      <dgm:prSet presAssocID="{B07D8312-DF2B-403E-9772-8B823F609B6C}" presName="textA" presStyleLbl="revTx" presStyleIdx="4" presStyleCnt="8">
        <dgm:presLayoutVars>
          <dgm:bulletEnabled val="1"/>
        </dgm:presLayoutVars>
      </dgm:prSet>
      <dgm:spPr/>
    </dgm:pt>
    <dgm:pt modelId="{DA5968D7-1406-48DC-9A6F-F60308B510A8}" type="pres">
      <dgm:prSet presAssocID="{B07D8312-DF2B-403E-9772-8B823F609B6C}" presName="circleA" presStyleLbl="node1" presStyleIdx="4" presStyleCnt="8"/>
      <dgm:spPr/>
    </dgm:pt>
    <dgm:pt modelId="{3E9EF9F4-6905-4A88-A8B1-42645BB62F8D}" type="pres">
      <dgm:prSet presAssocID="{B07D8312-DF2B-403E-9772-8B823F609B6C}" presName="spaceA" presStyleCnt="0"/>
      <dgm:spPr/>
    </dgm:pt>
    <dgm:pt modelId="{A1CFEBD1-A17C-48F3-8A24-2CAD7C1CBBF3}" type="pres">
      <dgm:prSet presAssocID="{9074E491-ECCD-4709-9D63-8C30912CEE71}" presName="space" presStyleCnt="0"/>
      <dgm:spPr/>
    </dgm:pt>
    <dgm:pt modelId="{B90454E7-5A6A-4647-8298-E23DAF2E8A61}" type="pres">
      <dgm:prSet presAssocID="{33406B82-0B25-4E8D-B5D4-4C583752AEBA}" presName="compositeB" presStyleCnt="0"/>
      <dgm:spPr/>
    </dgm:pt>
    <dgm:pt modelId="{AF431F6F-5FEC-417B-B88B-F84B7E6F2BF8}" type="pres">
      <dgm:prSet presAssocID="{33406B82-0B25-4E8D-B5D4-4C583752AEBA}" presName="textB" presStyleLbl="revTx" presStyleIdx="5" presStyleCnt="8">
        <dgm:presLayoutVars>
          <dgm:bulletEnabled val="1"/>
        </dgm:presLayoutVars>
      </dgm:prSet>
      <dgm:spPr/>
    </dgm:pt>
    <dgm:pt modelId="{76BDC40D-697F-49C2-B0B2-76D4E2AD6FD3}" type="pres">
      <dgm:prSet presAssocID="{33406B82-0B25-4E8D-B5D4-4C583752AEBA}" presName="circleB" presStyleLbl="node1" presStyleIdx="5" presStyleCnt="8"/>
      <dgm:spPr/>
    </dgm:pt>
    <dgm:pt modelId="{ADDD0F42-37C7-41CA-9D44-C30D388DF6FA}" type="pres">
      <dgm:prSet presAssocID="{33406B82-0B25-4E8D-B5D4-4C583752AEBA}" presName="spaceB" presStyleCnt="0"/>
      <dgm:spPr/>
    </dgm:pt>
    <dgm:pt modelId="{3FFC276E-FCC3-4DA9-9750-30DB85DF0C1B}" type="pres">
      <dgm:prSet presAssocID="{097D6FF4-8911-4831-AA04-B5352670C3F7}" presName="space" presStyleCnt="0"/>
      <dgm:spPr/>
    </dgm:pt>
    <dgm:pt modelId="{466F3E40-C39C-4477-A93F-CA75370E54C6}" type="pres">
      <dgm:prSet presAssocID="{C1EA6B0F-B17E-4CBC-8A56-7F41870C4590}" presName="compositeA" presStyleCnt="0"/>
      <dgm:spPr/>
    </dgm:pt>
    <dgm:pt modelId="{B02DF289-B221-44D1-AE60-A8FAB42FAEB5}" type="pres">
      <dgm:prSet presAssocID="{C1EA6B0F-B17E-4CBC-8A56-7F41870C4590}" presName="textA" presStyleLbl="revTx" presStyleIdx="6" presStyleCnt="8">
        <dgm:presLayoutVars>
          <dgm:bulletEnabled val="1"/>
        </dgm:presLayoutVars>
      </dgm:prSet>
      <dgm:spPr/>
    </dgm:pt>
    <dgm:pt modelId="{A984279B-6B63-4735-8155-0E2EA81FA704}" type="pres">
      <dgm:prSet presAssocID="{C1EA6B0F-B17E-4CBC-8A56-7F41870C4590}" presName="circleA" presStyleLbl="node1" presStyleIdx="6" presStyleCnt="8"/>
      <dgm:spPr/>
    </dgm:pt>
    <dgm:pt modelId="{1E8F7834-4853-4167-8F8C-1AFDD7728966}" type="pres">
      <dgm:prSet presAssocID="{C1EA6B0F-B17E-4CBC-8A56-7F41870C4590}" presName="spaceA" presStyleCnt="0"/>
      <dgm:spPr/>
    </dgm:pt>
    <dgm:pt modelId="{480ED77E-FEEF-4505-A41A-5D6143DDF184}" type="pres">
      <dgm:prSet presAssocID="{C0B68A82-D411-40A8-9721-9FAED412BF5E}" presName="space" presStyleCnt="0"/>
      <dgm:spPr/>
    </dgm:pt>
    <dgm:pt modelId="{FE56EB03-2B44-4AC2-B49B-F47BAB0D97F0}" type="pres">
      <dgm:prSet presAssocID="{52E1718A-7203-451C-A044-1B12EB812C96}" presName="compositeB" presStyleCnt="0"/>
      <dgm:spPr/>
    </dgm:pt>
    <dgm:pt modelId="{6D9D35B1-FB9D-4A09-A196-528F574F1F0D}" type="pres">
      <dgm:prSet presAssocID="{52E1718A-7203-451C-A044-1B12EB812C96}" presName="textB" presStyleLbl="revTx" presStyleIdx="7" presStyleCnt="8">
        <dgm:presLayoutVars>
          <dgm:bulletEnabled val="1"/>
        </dgm:presLayoutVars>
      </dgm:prSet>
      <dgm:spPr/>
    </dgm:pt>
    <dgm:pt modelId="{04BB615A-78EB-432F-88B9-3519F90B1C5E}" type="pres">
      <dgm:prSet presAssocID="{52E1718A-7203-451C-A044-1B12EB812C96}" presName="circleB" presStyleLbl="node1" presStyleIdx="7" presStyleCnt="8"/>
      <dgm:spPr/>
    </dgm:pt>
    <dgm:pt modelId="{0F067728-12DB-4C08-B938-6BA788782E0F}" type="pres">
      <dgm:prSet presAssocID="{52E1718A-7203-451C-A044-1B12EB812C96}" presName="spaceB" presStyleCnt="0"/>
      <dgm:spPr/>
    </dgm:pt>
  </dgm:ptLst>
  <dgm:cxnLst>
    <dgm:cxn modelId="{1C6A4010-AF6E-42A5-BA0C-E60BAEDF1453}" srcId="{80176C29-2EAF-43D4-B940-D3256B9C3A1B}" destId="{E91E0653-7DF4-4393-A562-33D52CA13F18}" srcOrd="2" destOrd="0" parTransId="{B9F55B42-10A3-4723-A773-874ACF35AD4A}" sibTransId="{5CDB24D2-61F6-455E-949D-66A869393690}"/>
    <dgm:cxn modelId="{799DB11E-04D3-44B2-A086-7D066DA294DB}" type="presOf" srcId="{33406B82-0B25-4E8D-B5D4-4C583752AEBA}" destId="{AF431F6F-5FEC-417B-B88B-F84B7E6F2BF8}" srcOrd="0" destOrd="0" presId="urn:microsoft.com/office/officeart/2005/8/layout/hProcess11"/>
    <dgm:cxn modelId="{1E524141-85E4-4C86-837B-225F115D3C22}" type="presOf" srcId="{463554A7-C494-4C88-B1CC-9F37E4F6C93E}" destId="{7193A504-11EA-477A-A99D-8B39D820FED0}" srcOrd="0" destOrd="0" presId="urn:microsoft.com/office/officeart/2005/8/layout/hProcess11"/>
    <dgm:cxn modelId="{80707744-13B4-45EA-A5E4-9E05D6C8AE93}" srcId="{80176C29-2EAF-43D4-B940-D3256B9C3A1B}" destId="{52E1718A-7203-451C-A044-1B12EB812C96}" srcOrd="7" destOrd="0" parTransId="{4B090F92-7C7E-499E-BF95-25A0B343B09F}" sibTransId="{2938C613-2E81-4A5F-9360-ED9E345ED1AB}"/>
    <dgm:cxn modelId="{825F6F4F-D3E6-40F8-AA9D-F6919E6BB9FC}" srcId="{80176C29-2EAF-43D4-B940-D3256B9C3A1B}" destId="{C1EA6B0F-B17E-4CBC-8A56-7F41870C4590}" srcOrd="6" destOrd="0" parTransId="{9B650B42-85F2-49E1-A441-26B0F08EBE06}" sibTransId="{C0B68A82-D411-40A8-9721-9FAED412BF5E}"/>
    <dgm:cxn modelId="{1E1C305A-6EB3-4C5A-8CFF-F90348998053}" srcId="{80176C29-2EAF-43D4-B940-D3256B9C3A1B}" destId="{B07D8312-DF2B-403E-9772-8B823F609B6C}" srcOrd="4" destOrd="0" parTransId="{40BFF74C-A33A-44EC-AF1D-71BB0C25CBE6}" sibTransId="{9074E491-ECCD-4709-9D63-8C30912CEE71}"/>
    <dgm:cxn modelId="{9453FB5D-B97F-42F0-BC02-E0E483A60BF9}" srcId="{80176C29-2EAF-43D4-B940-D3256B9C3A1B}" destId="{D4908765-AD72-43D8-80A0-116DBB6324B6}" srcOrd="3" destOrd="0" parTransId="{A98CF181-7904-4EF9-98FA-907EAD4ADC58}" sibTransId="{019B3678-F173-4D8C-9B2C-023F340FCAA1}"/>
    <dgm:cxn modelId="{D1018B7C-B485-49ED-BBB5-4106A66D23EE}" type="presOf" srcId="{2459D710-DB89-4731-A58C-E796543CF682}" destId="{07748F3E-0FDD-4A2F-BC75-C976FF635F11}" srcOrd="0" destOrd="0" presId="urn:microsoft.com/office/officeart/2005/8/layout/hProcess11"/>
    <dgm:cxn modelId="{FCA0DF85-CD9E-4711-916A-9F4F57E3C43D}" type="presOf" srcId="{B07D8312-DF2B-403E-9772-8B823F609B6C}" destId="{F8CC383C-EC8C-465A-9F01-35B652B40B50}" srcOrd="0" destOrd="0" presId="urn:microsoft.com/office/officeart/2005/8/layout/hProcess11"/>
    <dgm:cxn modelId="{95C33088-1050-4C67-90DD-F8B1135B7203}" type="presOf" srcId="{80176C29-2EAF-43D4-B940-D3256B9C3A1B}" destId="{75D9E6C8-E295-4D0E-A0C2-868DA5C5B7D1}" srcOrd="0" destOrd="0" presId="urn:microsoft.com/office/officeart/2005/8/layout/hProcess11"/>
    <dgm:cxn modelId="{EB93CA9F-34B4-4A12-A76A-7A348DB3A0D7}" type="presOf" srcId="{C1EA6B0F-B17E-4CBC-8A56-7F41870C4590}" destId="{B02DF289-B221-44D1-AE60-A8FAB42FAEB5}" srcOrd="0" destOrd="0" presId="urn:microsoft.com/office/officeart/2005/8/layout/hProcess11"/>
    <dgm:cxn modelId="{4A9872A2-62CA-497A-A153-7B63CA744C35}" srcId="{80176C29-2EAF-43D4-B940-D3256B9C3A1B}" destId="{33406B82-0B25-4E8D-B5D4-4C583752AEBA}" srcOrd="5" destOrd="0" parTransId="{DA648C59-1CE9-4B9D-B21F-5126CAB1423E}" sibTransId="{097D6FF4-8911-4831-AA04-B5352670C3F7}"/>
    <dgm:cxn modelId="{09924DA8-070B-4D5D-89E2-AE3DB74BFE6A}" srcId="{80176C29-2EAF-43D4-B940-D3256B9C3A1B}" destId="{463554A7-C494-4C88-B1CC-9F37E4F6C93E}" srcOrd="1" destOrd="0" parTransId="{422EF721-5122-4BC6-929C-053641666133}" sibTransId="{D24A177B-DCAB-459C-8D50-00B8F439C812}"/>
    <dgm:cxn modelId="{388E2AC3-450C-48C2-A914-887B0A338E41}" type="presOf" srcId="{E91E0653-7DF4-4393-A562-33D52CA13F18}" destId="{F6445B67-97BB-46CB-A808-F0FDD4B6E76C}" srcOrd="0" destOrd="0" presId="urn:microsoft.com/office/officeart/2005/8/layout/hProcess11"/>
    <dgm:cxn modelId="{5EC70DE4-4324-4195-BF74-D0AE7789C7EC}" type="presOf" srcId="{52E1718A-7203-451C-A044-1B12EB812C96}" destId="{6D9D35B1-FB9D-4A09-A196-528F574F1F0D}" srcOrd="0" destOrd="0" presId="urn:microsoft.com/office/officeart/2005/8/layout/hProcess11"/>
    <dgm:cxn modelId="{E758B2E4-52D2-455F-91B8-0CF5DD551274}" type="presOf" srcId="{D4908765-AD72-43D8-80A0-116DBB6324B6}" destId="{80E18F3F-862B-4076-90E5-1E9D645227EB}" srcOrd="0" destOrd="0" presId="urn:microsoft.com/office/officeart/2005/8/layout/hProcess11"/>
    <dgm:cxn modelId="{4B6A62F8-E3BC-48A2-A171-522ED261710A}" srcId="{80176C29-2EAF-43D4-B940-D3256B9C3A1B}" destId="{2459D710-DB89-4731-A58C-E796543CF682}" srcOrd="0" destOrd="0" parTransId="{FCED34B6-D730-4F97-B1F8-A4536B256CD8}" sibTransId="{B9ACEE6C-6747-43AD-9449-30E77F5AF5A2}"/>
    <dgm:cxn modelId="{09393E9E-6647-4DC6-814A-1231D41C58D4}" type="presParOf" srcId="{75D9E6C8-E295-4D0E-A0C2-868DA5C5B7D1}" destId="{B6BAA20E-F017-4F28-BF60-4F8B8A0B3A01}" srcOrd="0" destOrd="0" presId="urn:microsoft.com/office/officeart/2005/8/layout/hProcess11"/>
    <dgm:cxn modelId="{AA1CDDC3-A479-4929-B1AA-745B30277402}" type="presParOf" srcId="{75D9E6C8-E295-4D0E-A0C2-868DA5C5B7D1}" destId="{B5427736-E75A-4FC8-A6E3-157B43B14CC4}" srcOrd="1" destOrd="0" presId="urn:microsoft.com/office/officeart/2005/8/layout/hProcess11"/>
    <dgm:cxn modelId="{4AB97EAE-558C-4CFE-A699-5B091C22083E}" type="presParOf" srcId="{B5427736-E75A-4FC8-A6E3-157B43B14CC4}" destId="{9955FC60-2C84-4AC7-8110-1E9303AA5CF8}" srcOrd="0" destOrd="0" presId="urn:microsoft.com/office/officeart/2005/8/layout/hProcess11"/>
    <dgm:cxn modelId="{E29173D1-D409-4A83-981F-B907753AAE2C}" type="presParOf" srcId="{9955FC60-2C84-4AC7-8110-1E9303AA5CF8}" destId="{07748F3E-0FDD-4A2F-BC75-C976FF635F11}" srcOrd="0" destOrd="0" presId="urn:microsoft.com/office/officeart/2005/8/layout/hProcess11"/>
    <dgm:cxn modelId="{0504521E-770E-4CEC-904B-B9205C73F609}" type="presParOf" srcId="{9955FC60-2C84-4AC7-8110-1E9303AA5CF8}" destId="{DDB8CAA5-9C4B-4B43-A90C-6E16B1126571}" srcOrd="1" destOrd="0" presId="urn:microsoft.com/office/officeart/2005/8/layout/hProcess11"/>
    <dgm:cxn modelId="{286DDDA3-72BE-4EA3-9507-7D9B730E3063}" type="presParOf" srcId="{9955FC60-2C84-4AC7-8110-1E9303AA5CF8}" destId="{C4824D7F-8779-444A-AF43-4E0077823824}" srcOrd="2" destOrd="0" presId="urn:microsoft.com/office/officeart/2005/8/layout/hProcess11"/>
    <dgm:cxn modelId="{A67E9C04-0692-4C01-8499-6C1E66B21DC6}" type="presParOf" srcId="{B5427736-E75A-4FC8-A6E3-157B43B14CC4}" destId="{D284E24E-3BED-472A-82AD-654B5EB373D7}" srcOrd="1" destOrd="0" presId="urn:microsoft.com/office/officeart/2005/8/layout/hProcess11"/>
    <dgm:cxn modelId="{7BA7544C-4B4F-44E0-8343-4562D945CA57}" type="presParOf" srcId="{B5427736-E75A-4FC8-A6E3-157B43B14CC4}" destId="{CCC89A0F-2A0A-4CCC-824A-6BF8ECFD01A2}" srcOrd="2" destOrd="0" presId="urn:microsoft.com/office/officeart/2005/8/layout/hProcess11"/>
    <dgm:cxn modelId="{532BFB09-EA28-4B2C-AC12-71FCC80B1BEB}" type="presParOf" srcId="{CCC89A0F-2A0A-4CCC-824A-6BF8ECFD01A2}" destId="{7193A504-11EA-477A-A99D-8B39D820FED0}" srcOrd="0" destOrd="0" presId="urn:microsoft.com/office/officeart/2005/8/layout/hProcess11"/>
    <dgm:cxn modelId="{A3EFE3E2-0694-49C5-BF74-D5ECA4FD26F9}" type="presParOf" srcId="{CCC89A0F-2A0A-4CCC-824A-6BF8ECFD01A2}" destId="{1B64CCC8-3C3B-4532-ABEE-9B96B2A88D9B}" srcOrd="1" destOrd="0" presId="urn:microsoft.com/office/officeart/2005/8/layout/hProcess11"/>
    <dgm:cxn modelId="{041D8CC6-3040-4080-B1DA-F46B2A33C8FF}" type="presParOf" srcId="{CCC89A0F-2A0A-4CCC-824A-6BF8ECFD01A2}" destId="{8601B87B-86FA-4D26-93CD-B508B5B9A7A8}" srcOrd="2" destOrd="0" presId="urn:microsoft.com/office/officeart/2005/8/layout/hProcess11"/>
    <dgm:cxn modelId="{B0A4C76D-D836-4FB3-AE5E-2C6737756602}" type="presParOf" srcId="{B5427736-E75A-4FC8-A6E3-157B43B14CC4}" destId="{8990C4CF-9D28-4157-A9AD-E85FFE884B43}" srcOrd="3" destOrd="0" presId="urn:microsoft.com/office/officeart/2005/8/layout/hProcess11"/>
    <dgm:cxn modelId="{A1194CA6-683D-40D3-87EA-00E5452FC7C0}" type="presParOf" srcId="{B5427736-E75A-4FC8-A6E3-157B43B14CC4}" destId="{77101154-1633-4935-8CDB-A122F16589C6}" srcOrd="4" destOrd="0" presId="urn:microsoft.com/office/officeart/2005/8/layout/hProcess11"/>
    <dgm:cxn modelId="{09B00F32-7E02-47C1-9EE4-413578A268E2}" type="presParOf" srcId="{77101154-1633-4935-8CDB-A122F16589C6}" destId="{F6445B67-97BB-46CB-A808-F0FDD4B6E76C}" srcOrd="0" destOrd="0" presId="urn:microsoft.com/office/officeart/2005/8/layout/hProcess11"/>
    <dgm:cxn modelId="{6B09419E-A522-45C8-AF68-0FAE6614EC9C}" type="presParOf" srcId="{77101154-1633-4935-8CDB-A122F16589C6}" destId="{DDD9F571-9AAB-4515-9729-51BE9D89463E}" srcOrd="1" destOrd="0" presId="urn:microsoft.com/office/officeart/2005/8/layout/hProcess11"/>
    <dgm:cxn modelId="{D94052E1-0A07-49AC-A593-E34BCEDCF5D8}" type="presParOf" srcId="{77101154-1633-4935-8CDB-A122F16589C6}" destId="{00FCB42D-9D90-4362-8E43-13C25544A7EC}" srcOrd="2" destOrd="0" presId="urn:microsoft.com/office/officeart/2005/8/layout/hProcess11"/>
    <dgm:cxn modelId="{99C2DFA7-64A7-4D4C-AD74-73294334316A}" type="presParOf" srcId="{B5427736-E75A-4FC8-A6E3-157B43B14CC4}" destId="{BB9CD3D3-A699-4085-B7B7-96C95A634BEC}" srcOrd="5" destOrd="0" presId="urn:microsoft.com/office/officeart/2005/8/layout/hProcess11"/>
    <dgm:cxn modelId="{B8A474FE-DAFD-49DC-A234-2CAF7E2C3D6D}" type="presParOf" srcId="{B5427736-E75A-4FC8-A6E3-157B43B14CC4}" destId="{4FE0986E-6704-40F9-A55B-AEC9AD459B36}" srcOrd="6" destOrd="0" presId="urn:microsoft.com/office/officeart/2005/8/layout/hProcess11"/>
    <dgm:cxn modelId="{EB07F4DD-C4B0-42AF-A8DF-98008C54355D}" type="presParOf" srcId="{4FE0986E-6704-40F9-A55B-AEC9AD459B36}" destId="{80E18F3F-862B-4076-90E5-1E9D645227EB}" srcOrd="0" destOrd="0" presId="urn:microsoft.com/office/officeart/2005/8/layout/hProcess11"/>
    <dgm:cxn modelId="{939CD266-2623-4656-A181-AE1E5811C37E}" type="presParOf" srcId="{4FE0986E-6704-40F9-A55B-AEC9AD459B36}" destId="{7732928C-E048-4F5E-83DD-9B8C8DBBF69A}" srcOrd="1" destOrd="0" presId="urn:microsoft.com/office/officeart/2005/8/layout/hProcess11"/>
    <dgm:cxn modelId="{90309A22-87EE-42DA-B514-9B7F2D686A42}" type="presParOf" srcId="{4FE0986E-6704-40F9-A55B-AEC9AD459B36}" destId="{D347E835-005F-49F3-9C95-165BDD9540CA}" srcOrd="2" destOrd="0" presId="urn:microsoft.com/office/officeart/2005/8/layout/hProcess11"/>
    <dgm:cxn modelId="{EB15692E-0A17-451F-BF07-2770A462E06E}" type="presParOf" srcId="{B5427736-E75A-4FC8-A6E3-157B43B14CC4}" destId="{708EDDEE-5649-4044-982A-DBFF129B2EF2}" srcOrd="7" destOrd="0" presId="urn:microsoft.com/office/officeart/2005/8/layout/hProcess11"/>
    <dgm:cxn modelId="{40BA7B18-B725-4505-B298-2D8D00E7897A}" type="presParOf" srcId="{B5427736-E75A-4FC8-A6E3-157B43B14CC4}" destId="{0BEA6235-442F-4A45-8AEA-27B7C7DF5096}" srcOrd="8" destOrd="0" presId="urn:microsoft.com/office/officeart/2005/8/layout/hProcess11"/>
    <dgm:cxn modelId="{935D842E-AB79-4766-9D6B-4FBFF9D19D8D}" type="presParOf" srcId="{0BEA6235-442F-4A45-8AEA-27B7C7DF5096}" destId="{F8CC383C-EC8C-465A-9F01-35B652B40B50}" srcOrd="0" destOrd="0" presId="urn:microsoft.com/office/officeart/2005/8/layout/hProcess11"/>
    <dgm:cxn modelId="{AF9B96DA-0DE9-4311-B528-0369E1D06C61}" type="presParOf" srcId="{0BEA6235-442F-4A45-8AEA-27B7C7DF5096}" destId="{DA5968D7-1406-48DC-9A6F-F60308B510A8}" srcOrd="1" destOrd="0" presId="urn:microsoft.com/office/officeart/2005/8/layout/hProcess11"/>
    <dgm:cxn modelId="{567F30CA-8D00-423B-9EE9-5A8584092942}" type="presParOf" srcId="{0BEA6235-442F-4A45-8AEA-27B7C7DF5096}" destId="{3E9EF9F4-6905-4A88-A8B1-42645BB62F8D}" srcOrd="2" destOrd="0" presId="urn:microsoft.com/office/officeart/2005/8/layout/hProcess11"/>
    <dgm:cxn modelId="{1C4AB88D-228C-4862-95AA-307496A1B3D9}" type="presParOf" srcId="{B5427736-E75A-4FC8-A6E3-157B43B14CC4}" destId="{A1CFEBD1-A17C-48F3-8A24-2CAD7C1CBBF3}" srcOrd="9" destOrd="0" presId="urn:microsoft.com/office/officeart/2005/8/layout/hProcess11"/>
    <dgm:cxn modelId="{E460AA20-C64F-4322-A679-F2F78862A071}" type="presParOf" srcId="{B5427736-E75A-4FC8-A6E3-157B43B14CC4}" destId="{B90454E7-5A6A-4647-8298-E23DAF2E8A61}" srcOrd="10" destOrd="0" presId="urn:microsoft.com/office/officeart/2005/8/layout/hProcess11"/>
    <dgm:cxn modelId="{2A1EE37E-AB3B-451F-A23C-413AD9449E6D}" type="presParOf" srcId="{B90454E7-5A6A-4647-8298-E23DAF2E8A61}" destId="{AF431F6F-5FEC-417B-B88B-F84B7E6F2BF8}" srcOrd="0" destOrd="0" presId="urn:microsoft.com/office/officeart/2005/8/layout/hProcess11"/>
    <dgm:cxn modelId="{8D2DE0F6-3EB0-4FD4-B528-CEE6F25788A3}" type="presParOf" srcId="{B90454E7-5A6A-4647-8298-E23DAF2E8A61}" destId="{76BDC40D-697F-49C2-B0B2-76D4E2AD6FD3}" srcOrd="1" destOrd="0" presId="urn:microsoft.com/office/officeart/2005/8/layout/hProcess11"/>
    <dgm:cxn modelId="{3AB042FC-FA34-43DE-AE10-815156F5DE47}" type="presParOf" srcId="{B90454E7-5A6A-4647-8298-E23DAF2E8A61}" destId="{ADDD0F42-37C7-41CA-9D44-C30D388DF6FA}" srcOrd="2" destOrd="0" presId="urn:microsoft.com/office/officeart/2005/8/layout/hProcess11"/>
    <dgm:cxn modelId="{BFB2B335-0544-4622-9AA9-D721F8F4183C}" type="presParOf" srcId="{B5427736-E75A-4FC8-A6E3-157B43B14CC4}" destId="{3FFC276E-FCC3-4DA9-9750-30DB85DF0C1B}" srcOrd="11" destOrd="0" presId="urn:microsoft.com/office/officeart/2005/8/layout/hProcess11"/>
    <dgm:cxn modelId="{AE85CCCC-0960-40F5-A0A4-1C33A12D6957}" type="presParOf" srcId="{B5427736-E75A-4FC8-A6E3-157B43B14CC4}" destId="{466F3E40-C39C-4477-A93F-CA75370E54C6}" srcOrd="12" destOrd="0" presId="urn:microsoft.com/office/officeart/2005/8/layout/hProcess11"/>
    <dgm:cxn modelId="{520BD42F-883C-4C9C-B193-70428DEF9CB1}" type="presParOf" srcId="{466F3E40-C39C-4477-A93F-CA75370E54C6}" destId="{B02DF289-B221-44D1-AE60-A8FAB42FAEB5}" srcOrd="0" destOrd="0" presId="urn:microsoft.com/office/officeart/2005/8/layout/hProcess11"/>
    <dgm:cxn modelId="{772D415A-7A44-4B89-99D5-099DE6661586}" type="presParOf" srcId="{466F3E40-C39C-4477-A93F-CA75370E54C6}" destId="{A984279B-6B63-4735-8155-0E2EA81FA704}" srcOrd="1" destOrd="0" presId="urn:microsoft.com/office/officeart/2005/8/layout/hProcess11"/>
    <dgm:cxn modelId="{D9441536-63EC-4DCE-A1B2-3D9D549EF1D7}" type="presParOf" srcId="{466F3E40-C39C-4477-A93F-CA75370E54C6}" destId="{1E8F7834-4853-4167-8F8C-1AFDD7728966}" srcOrd="2" destOrd="0" presId="urn:microsoft.com/office/officeart/2005/8/layout/hProcess11"/>
    <dgm:cxn modelId="{65F595FE-4766-42E5-AAA4-E7638A417972}" type="presParOf" srcId="{B5427736-E75A-4FC8-A6E3-157B43B14CC4}" destId="{480ED77E-FEEF-4505-A41A-5D6143DDF184}" srcOrd="13" destOrd="0" presId="urn:microsoft.com/office/officeart/2005/8/layout/hProcess11"/>
    <dgm:cxn modelId="{CABDE32D-7A00-4A30-BC4C-9D41FC856325}" type="presParOf" srcId="{B5427736-E75A-4FC8-A6E3-157B43B14CC4}" destId="{FE56EB03-2B44-4AC2-B49B-F47BAB0D97F0}" srcOrd="14" destOrd="0" presId="urn:microsoft.com/office/officeart/2005/8/layout/hProcess11"/>
    <dgm:cxn modelId="{55C69CE5-16FB-4CB3-981E-115E306D0DD9}" type="presParOf" srcId="{FE56EB03-2B44-4AC2-B49B-F47BAB0D97F0}" destId="{6D9D35B1-FB9D-4A09-A196-528F574F1F0D}" srcOrd="0" destOrd="0" presId="urn:microsoft.com/office/officeart/2005/8/layout/hProcess11"/>
    <dgm:cxn modelId="{055056F1-D3C8-4221-B6DE-B40EDA80B557}" type="presParOf" srcId="{FE56EB03-2B44-4AC2-B49B-F47BAB0D97F0}" destId="{04BB615A-78EB-432F-88B9-3519F90B1C5E}" srcOrd="1" destOrd="0" presId="urn:microsoft.com/office/officeart/2005/8/layout/hProcess11"/>
    <dgm:cxn modelId="{A09A3A80-F357-49AD-8373-BFFD58B27E43}" type="presParOf" srcId="{FE56EB03-2B44-4AC2-B49B-F47BAB0D97F0}" destId="{0F067728-12DB-4C08-B938-6BA788782E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AA20E-F017-4F28-BF60-4F8B8A0B3A01}">
      <dsp:nvSpPr>
        <dsp:cNvPr id="0" name=""/>
        <dsp:cNvSpPr/>
      </dsp:nvSpPr>
      <dsp:spPr>
        <a:xfrm>
          <a:off x="0" y="923543"/>
          <a:ext cx="11065859" cy="3579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48F3E-0FDD-4A2F-BC75-C976FF635F11}">
      <dsp:nvSpPr>
        <dsp:cNvPr id="0" name=""/>
        <dsp:cNvSpPr/>
      </dsp:nvSpPr>
      <dsp:spPr>
        <a:xfrm>
          <a:off x="395" y="0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January 2019 - Deploy MI Tab to Mailer Scorecard (Internal)</a:t>
          </a:r>
        </a:p>
      </dsp:txBody>
      <dsp:txXfrm>
        <a:off x="395" y="0"/>
        <a:ext cx="1192632" cy="882009"/>
      </dsp:txXfrm>
    </dsp:sp>
    <dsp:sp modelId="{DDB8CAA5-9C4B-4B43-A90C-6E16B1126571}">
      <dsp:nvSpPr>
        <dsp:cNvPr id="0" name=""/>
        <dsp:cNvSpPr/>
      </dsp:nvSpPr>
      <dsp:spPr>
        <a:xfrm>
          <a:off x="486460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3A504-11EA-477A-A99D-8B39D820FED0}">
      <dsp:nvSpPr>
        <dsp:cNvPr id="0" name=""/>
        <dsp:cNvSpPr/>
      </dsp:nvSpPr>
      <dsp:spPr>
        <a:xfrm>
          <a:off x="1252659" y="1323013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February 2019 - BMS MI Internal Testing Completed</a:t>
          </a:r>
        </a:p>
      </dsp:txBody>
      <dsp:txXfrm>
        <a:off x="1252659" y="1323013"/>
        <a:ext cx="1192632" cy="882009"/>
      </dsp:txXfrm>
    </dsp:sp>
    <dsp:sp modelId="{1B64CCC8-3C3B-4532-ABEE-9B96B2A88D9B}">
      <dsp:nvSpPr>
        <dsp:cNvPr id="0" name=""/>
        <dsp:cNvSpPr/>
      </dsp:nvSpPr>
      <dsp:spPr>
        <a:xfrm>
          <a:off x="1738724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45B67-97BB-46CB-A808-F0FDD4B6E76C}">
      <dsp:nvSpPr>
        <dsp:cNvPr id="0" name=""/>
        <dsp:cNvSpPr/>
      </dsp:nvSpPr>
      <dsp:spPr>
        <a:xfrm>
          <a:off x="2504923" y="0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March 2019 - External Mailer Testing Completed</a:t>
          </a:r>
        </a:p>
      </dsp:txBody>
      <dsp:txXfrm>
        <a:off x="2504923" y="0"/>
        <a:ext cx="1192632" cy="882009"/>
      </dsp:txXfrm>
    </dsp:sp>
    <dsp:sp modelId="{DDD9F571-9AAB-4515-9729-51BE9D89463E}">
      <dsp:nvSpPr>
        <dsp:cNvPr id="0" name=""/>
        <dsp:cNvSpPr/>
      </dsp:nvSpPr>
      <dsp:spPr>
        <a:xfrm>
          <a:off x="2990988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18F3F-862B-4076-90E5-1E9D645227EB}">
      <dsp:nvSpPr>
        <dsp:cNvPr id="0" name=""/>
        <dsp:cNvSpPr/>
      </dsp:nvSpPr>
      <dsp:spPr>
        <a:xfrm>
          <a:off x="3757188" y="1323013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May 2019 - Internal MI BME Field Training</a:t>
          </a:r>
        </a:p>
      </dsp:txBody>
      <dsp:txXfrm>
        <a:off x="3757188" y="1323013"/>
        <a:ext cx="1192632" cy="882009"/>
      </dsp:txXfrm>
    </dsp:sp>
    <dsp:sp modelId="{7732928C-E048-4F5E-83DD-9B8C8DBBF69A}">
      <dsp:nvSpPr>
        <dsp:cNvPr id="0" name=""/>
        <dsp:cNvSpPr/>
      </dsp:nvSpPr>
      <dsp:spPr>
        <a:xfrm>
          <a:off x="4243253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C383C-EC8C-465A-9F01-35B652B40B50}">
      <dsp:nvSpPr>
        <dsp:cNvPr id="0" name=""/>
        <dsp:cNvSpPr/>
      </dsp:nvSpPr>
      <dsp:spPr>
        <a:xfrm>
          <a:off x="5009452" y="0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C00000"/>
              </a:solidFill>
            </a:rPr>
            <a:t>Sept 25</a:t>
          </a:r>
          <a:r>
            <a:rPr lang="en-US" sz="1000" kern="1200" baseline="30000" dirty="0">
              <a:solidFill>
                <a:srgbClr val="C00000"/>
              </a:solidFill>
            </a:rPr>
            <a:t>th</a:t>
          </a:r>
          <a:r>
            <a:rPr lang="en-US" sz="1000" kern="1200" dirty="0">
              <a:solidFill>
                <a:srgbClr val="C00000"/>
              </a:solidFill>
            </a:rPr>
            <a:t> 2019 - IV Automated Bundle MI Added to Internal tab of Mailer Scorecard</a:t>
          </a:r>
        </a:p>
      </dsp:txBody>
      <dsp:txXfrm>
        <a:off x="5009452" y="0"/>
        <a:ext cx="1192632" cy="882009"/>
      </dsp:txXfrm>
    </dsp:sp>
    <dsp:sp modelId="{DA5968D7-1406-48DC-9A6F-F60308B510A8}">
      <dsp:nvSpPr>
        <dsp:cNvPr id="0" name=""/>
        <dsp:cNvSpPr/>
      </dsp:nvSpPr>
      <dsp:spPr>
        <a:xfrm>
          <a:off x="5495517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1F6F-5FEC-417B-B88B-F84B7E6F2BF8}">
      <dsp:nvSpPr>
        <dsp:cNvPr id="0" name=""/>
        <dsp:cNvSpPr/>
      </dsp:nvSpPr>
      <dsp:spPr>
        <a:xfrm>
          <a:off x="6261716" y="1323013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C00000"/>
              </a:solidFill>
            </a:rPr>
            <a:t>Sept 25</a:t>
          </a:r>
          <a:r>
            <a:rPr lang="en-US" sz="1000" kern="1200" baseline="30000" dirty="0">
              <a:solidFill>
                <a:srgbClr val="C00000"/>
              </a:solidFill>
            </a:rPr>
            <a:t>th</a:t>
          </a:r>
          <a:r>
            <a:rPr lang="en-US" sz="1000" kern="1200" dirty="0">
              <a:solidFill>
                <a:srgbClr val="C00000"/>
              </a:solidFill>
            </a:rPr>
            <a:t> 2019 - BMS testing  of      IV Automated Bundle MI</a:t>
          </a:r>
        </a:p>
      </dsp:txBody>
      <dsp:txXfrm>
        <a:off x="6261716" y="1323013"/>
        <a:ext cx="1192632" cy="882009"/>
      </dsp:txXfrm>
    </dsp:sp>
    <dsp:sp modelId="{76BDC40D-697F-49C2-B0B2-76D4E2AD6FD3}">
      <dsp:nvSpPr>
        <dsp:cNvPr id="0" name=""/>
        <dsp:cNvSpPr/>
      </dsp:nvSpPr>
      <dsp:spPr>
        <a:xfrm>
          <a:off x="6747781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DF289-B221-44D1-AE60-A8FAB42FAEB5}">
      <dsp:nvSpPr>
        <dsp:cNvPr id="0" name=""/>
        <dsp:cNvSpPr/>
      </dsp:nvSpPr>
      <dsp:spPr>
        <a:xfrm>
          <a:off x="7513980" y="0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C00000"/>
              </a:solidFill>
            </a:rPr>
            <a:t>TBD Pilot External Mailer Testing of IV Automated Bundle MI</a:t>
          </a:r>
        </a:p>
      </dsp:txBody>
      <dsp:txXfrm>
        <a:off x="7513980" y="0"/>
        <a:ext cx="1192632" cy="882009"/>
      </dsp:txXfrm>
    </dsp:sp>
    <dsp:sp modelId="{A984279B-6B63-4735-8155-0E2EA81FA704}">
      <dsp:nvSpPr>
        <dsp:cNvPr id="0" name=""/>
        <dsp:cNvSpPr/>
      </dsp:nvSpPr>
      <dsp:spPr>
        <a:xfrm>
          <a:off x="8000046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35B1-FB9D-4A09-A196-528F574F1F0D}">
      <dsp:nvSpPr>
        <dsp:cNvPr id="0" name=""/>
        <dsp:cNvSpPr/>
      </dsp:nvSpPr>
      <dsp:spPr>
        <a:xfrm>
          <a:off x="8766245" y="1323013"/>
          <a:ext cx="1192632" cy="88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C00000"/>
              </a:solidFill>
            </a:rPr>
            <a:t>TBD External Display MI Tab of Mailer Scorecard</a:t>
          </a:r>
        </a:p>
      </dsp:txBody>
      <dsp:txXfrm>
        <a:off x="8766245" y="1323013"/>
        <a:ext cx="1192632" cy="882009"/>
      </dsp:txXfrm>
    </dsp:sp>
    <dsp:sp modelId="{04BB615A-78EB-432F-88B9-3519F90B1C5E}">
      <dsp:nvSpPr>
        <dsp:cNvPr id="0" name=""/>
        <dsp:cNvSpPr/>
      </dsp:nvSpPr>
      <dsp:spPr>
        <a:xfrm>
          <a:off x="9252310" y="992260"/>
          <a:ext cx="220502" cy="220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8EBD02-FB25-4B1A-9548-4545E7F27AB6}" type="datetimeFigureOut">
              <a:rPr lang="en-US" smtClean="0"/>
              <a:t>10/23/19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115EB10-CE32-4C94-854E-C6E0F82EE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5A53-C106-473A-9F8C-81D5132765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6580-65BB-4C8F-B231-ABF4574DE3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7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36580-65BB-4C8F-B231-ABF4574DE3EB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2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5A53-C106-473A-9F8C-81D5132765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Notes Placeholder 2"/>
          <p:cNvSpPr>
            <a:spLocks noGrp="1"/>
          </p:cNvSpPr>
          <p:nvPr>
            <p:ph type="body" idx="3"/>
          </p:nvPr>
        </p:nvSpPr>
        <p:spPr>
          <a:xfrm>
            <a:off x="701041" y="4371950"/>
            <a:ext cx="5608320" cy="4183380"/>
          </a:xfrm>
        </p:spPr>
        <p:txBody>
          <a:bodyPr/>
          <a:lstStyle/>
          <a:p>
            <a:endParaRPr lang="en-US" alt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239651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5EB10-CE32-4C94-854E-C6E0F82EE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2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5EB10-CE32-4C94-854E-C6E0F82EE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29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5EB10-CE32-4C94-854E-C6E0F82EE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86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36580-65BB-4C8F-B231-ABF4574DE3EB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8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5EB10-CE32-4C94-854E-C6E0F82EEE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6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122363"/>
            <a:ext cx="9141619" cy="2387600"/>
          </a:xfrm>
        </p:spPr>
        <p:txBody>
          <a:bodyPr anchor="b">
            <a:normAutofit/>
          </a:bodyPr>
          <a:lstStyle>
            <a:lvl1pPr algn="ctr">
              <a:defRPr sz="3599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 b="0" i="0">
                <a:latin typeface="Helvetica" charset="0"/>
                <a:ea typeface="Helvetica" charset="0"/>
                <a:cs typeface="Helvetica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423-E983-43EB-ACF7-1534CC552F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15" y="1122363"/>
            <a:ext cx="2598196" cy="16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E09-700A-48B8-9599-4D82F6AEB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88825" cy="736424"/>
            <a:chOff x="0" y="0"/>
            <a:chExt cx="12192000" cy="736424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736424"/>
            </a:xfrm>
            <a:prstGeom prst="rect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96616" y="0"/>
              <a:ext cx="2195384" cy="73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9329351" y="0"/>
              <a:ext cx="1112108" cy="736424"/>
            </a:xfrm>
            <a:prstGeom prst="parallelogram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8" y="94263"/>
              <a:ext cx="874971" cy="54172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412" y="-12268"/>
            <a:ext cx="1228665" cy="7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30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968C-3020-4D82-B5D8-B2619FEC37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092124" y="1055450"/>
            <a:ext cx="9571934" cy="4697627"/>
          </a:xfrm>
          <a:prstGeom prst="parallelogram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88825" cy="736424"/>
            <a:chOff x="0" y="0"/>
            <a:chExt cx="12192000" cy="736424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736424"/>
            </a:xfrm>
            <a:prstGeom prst="rect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96616" y="0"/>
              <a:ext cx="2195384" cy="73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9329351" y="0"/>
              <a:ext cx="1112108" cy="736424"/>
            </a:xfrm>
            <a:prstGeom prst="parallelogram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8" y="94263"/>
              <a:ext cx="874971" cy="541724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95314" y="1535904"/>
            <a:ext cx="4867294" cy="651733"/>
          </a:xfrm>
        </p:spPr>
        <p:txBody>
          <a:bodyPr/>
          <a:lstStyle>
            <a:lvl1pPr>
              <a:defRPr sz="3599" b="1" i="0">
                <a:solidFill>
                  <a:srgbClr val="33336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395313" y="2506663"/>
            <a:ext cx="4867294" cy="3325727"/>
          </a:xfrm>
        </p:spPr>
        <p:txBody>
          <a:bodyPr/>
          <a:lstStyle>
            <a:lvl1pPr>
              <a:defRPr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412" y="-12268"/>
            <a:ext cx="1228665" cy="7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705232"/>
            <a:ext cx="12188825" cy="45596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955159"/>
            <a:ext cx="10512862" cy="651733"/>
          </a:xfrm>
        </p:spPr>
        <p:txBody>
          <a:bodyPr/>
          <a:lstStyle>
            <a:lvl1pPr>
              <a:defRPr sz="3599" b="1" i="0">
                <a:solidFill>
                  <a:srgbClr val="33336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825625"/>
            <a:ext cx="5180251" cy="4351338"/>
          </a:xfrm>
        </p:spPr>
        <p:txBody>
          <a:bodyPr/>
          <a:lstStyle>
            <a:lvl1pPr>
              <a:defRPr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822" y="1825625"/>
            <a:ext cx="5180251" cy="4351338"/>
          </a:xfrm>
        </p:spPr>
        <p:txBody>
          <a:bodyPr/>
          <a:lstStyle>
            <a:lvl1pPr>
              <a:defRPr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254E-3B67-414C-BD08-EA0DA10E9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88825" cy="736424"/>
            <a:chOff x="0" y="0"/>
            <a:chExt cx="12192000" cy="736424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736424"/>
            </a:xfrm>
            <a:prstGeom prst="rect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96616" y="0"/>
              <a:ext cx="2195384" cy="73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22" name="Parallelogram 21"/>
            <p:cNvSpPr/>
            <p:nvPr/>
          </p:nvSpPr>
          <p:spPr>
            <a:xfrm>
              <a:off x="9329351" y="0"/>
              <a:ext cx="1112108" cy="736424"/>
            </a:xfrm>
            <a:prstGeom prst="parallelogram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8" y="94263"/>
              <a:ext cx="874971" cy="54172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412" y="-12268"/>
            <a:ext cx="1228665" cy="7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5E09-700A-48B8-9599-4D82F6AEB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88825" cy="736424"/>
            <a:chOff x="0" y="0"/>
            <a:chExt cx="12192000" cy="736424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736424"/>
            </a:xfrm>
            <a:prstGeom prst="rect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96616" y="0"/>
              <a:ext cx="2195384" cy="73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9329351" y="0"/>
              <a:ext cx="1112108" cy="736424"/>
            </a:xfrm>
            <a:prstGeom prst="parallelogram">
              <a:avLst/>
            </a:prstGeom>
            <a:solidFill>
              <a:srgbClr val="333366"/>
            </a:solidFill>
            <a:ln>
              <a:solidFill>
                <a:srgbClr val="33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8" y="94263"/>
              <a:ext cx="874971" cy="54172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0" y="1705232"/>
            <a:ext cx="12188825" cy="455964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3212" y="955159"/>
            <a:ext cx="10512862" cy="651733"/>
          </a:xfrm>
        </p:spPr>
        <p:txBody>
          <a:bodyPr/>
          <a:lstStyle>
            <a:lvl1pPr>
              <a:defRPr sz="3599" b="1" i="0">
                <a:solidFill>
                  <a:srgbClr val="33336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825625"/>
            <a:ext cx="10512862" cy="4340397"/>
          </a:xfrm>
        </p:spPr>
        <p:txBody>
          <a:bodyPr/>
          <a:lstStyle>
            <a:lvl1pPr>
              <a:defRPr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412" y="-12268"/>
            <a:ext cx="1228665" cy="7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01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52765E09-700A-48B8-9599-4D82F6AEB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4599" y="2656704"/>
            <a:ext cx="2244226" cy="852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019357" y="3064476"/>
            <a:ext cx="1169468" cy="0"/>
          </a:xfrm>
          <a:prstGeom prst="line">
            <a:avLst/>
          </a:prstGeom>
          <a:ln w="44450"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490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2F05-E71F-4CF4-AD32-E49CBA78B0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7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10/23/2017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4599" y="2656704"/>
            <a:ext cx="2244226" cy="852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019357" y="3064476"/>
            <a:ext cx="1169468" cy="0"/>
          </a:xfrm>
          <a:prstGeom prst="line">
            <a:avLst/>
          </a:prstGeom>
          <a:ln w="44450"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06262" y="2631368"/>
            <a:ext cx="1938337" cy="954088"/>
          </a:xfrm>
        </p:spPr>
        <p:txBody>
          <a:bodyPr anchor="ctr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104438" y="2782887"/>
            <a:ext cx="730250" cy="646113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5522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52765E09-700A-48B8-9599-4D82F6AEB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3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3" y="3595559"/>
            <a:ext cx="9139238" cy="604279"/>
          </a:xfrm>
        </p:spPr>
        <p:txBody>
          <a:bodyPr>
            <a:normAutofit/>
          </a:bodyPr>
          <a:lstStyle/>
          <a:p>
            <a:r>
              <a:rPr lang="en-US" sz="3399" dirty="0">
                <a:latin typeface="Calibri" panose="020F0502020204030204" pitchFamily="34" charset="0"/>
                <a:cs typeface="Calibri" panose="020F0502020204030204" pitchFamily="34" charset="0"/>
              </a:rPr>
              <a:t>Pre-MTAC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794" y="4771133"/>
            <a:ext cx="9139238" cy="2386978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399" b="0" dirty="0">
                <a:latin typeface="Arial" panose="020B0604020202020204" pitchFamily="34" charset="0"/>
                <a:cs typeface="Arial" panose="020B0604020202020204" pitchFamily="34" charset="0"/>
              </a:rPr>
              <a:t>October 15, 2019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DB2B-E20F-A840-87DE-9A1AC4F0483E}"/>
              </a:ext>
            </a:extLst>
          </p:cNvPr>
          <p:cNvCxnSpPr>
            <a:cxnSpLocks/>
          </p:cNvCxnSpPr>
          <p:nvPr/>
        </p:nvCxnSpPr>
        <p:spPr>
          <a:xfrm>
            <a:off x="364205" y="3099232"/>
            <a:ext cx="11463590" cy="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A89684-C4AD-B94F-937F-F0BA4A2A5C11}"/>
              </a:ext>
            </a:extLst>
          </p:cNvPr>
          <p:cNvCxnSpPr>
            <a:cxnSpLocks/>
          </p:cNvCxnSpPr>
          <p:nvPr/>
        </p:nvCxnSpPr>
        <p:spPr>
          <a:xfrm>
            <a:off x="364205" y="4689874"/>
            <a:ext cx="11463590" cy="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F74134-BD93-AD48-883D-A55414AE42AD}"/>
              </a:ext>
            </a:extLst>
          </p:cNvPr>
          <p:cNvSpPr txBox="1"/>
          <p:nvPr/>
        </p:nvSpPr>
        <p:spPr>
          <a:xfrm>
            <a:off x="4139983" y="2853075"/>
            <a:ext cx="3908856" cy="492315"/>
          </a:xfrm>
          <a:prstGeom prst="rect">
            <a:avLst/>
          </a:prstGeom>
          <a:solidFill>
            <a:srgbClr val="3333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99" dirty="0">
                <a:solidFill>
                  <a:prstClr val="white"/>
                </a:solidFill>
                <a:latin typeface="Calibri" panose="020F0502020204030204"/>
              </a:rPr>
              <a:t>United States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301206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23012" y="2631368"/>
            <a:ext cx="4343400" cy="9540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Enterprise Payment System (EPS)</a:t>
            </a:r>
          </a:p>
        </p:txBody>
      </p:sp>
    </p:spTree>
    <p:extLst>
      <p:ext uri="{BB962C8B-B14F-4D97-AF65-F5344CB8AC3E}">
        <p14:creationId xmlns:p14="http://schemas.microsoft.com/office/powerpoint/2010/main" val="15639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Payment System (EPS)</a:t>
            </a:r>
          </a:p>
        </p:txBody>
      </p:sp>
      <p:sp>
        <p:nvSpPr>
          <p:cNvPr id="96" name="Content Placeholder 3">
            <a:extLst>
              <a:ext uri="{FF2B5EF4-FFF2-40B4-BE49-F238E27FC236}">
                <a16:creationId xmlns:a16="http://schemas.microsoft.com/office/drawing/2014/main" id="{AA7AF451-1D53-4A44-B82B-3A54886B8BC7}"/>
              </a:ext>
            </a:extLst>
          </p:cNvPr>
          <p:cNvSpPr txBox="1">
            <a:spLocks/>
          </p:cNvSpPr>
          <p:nvPr/>
        </p:nvSpPr>
        <p:spPr>
          <a:xfrm>
            <a:off x="-1" y="1550944"/>
            <a:ext cx="12188825" cy="248117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594" marR="0" lvl="1" indent="-228531" algn="l" defTabSz="914126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marR="0" lvl="0" indent="-228531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marR="0" lvl="0" indent="-228531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marR="0" lvl="0" indent="-228531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marR="0" lvl="0" indent="-228531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31" marR="0" lvl="0" indent="-228531" algn="l" defTabSz="914126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87ADAEC-BC27-BA4E-AB2F-BA1461248B89}"/>
              </a:ext>
            </a:extLst>
          </p:cNvPr>
          <p:cNvGrpSpPr/>
          <p:nvPr/>
        </p:nvGrpSpPr>
        <p:grpSpPr>
          <a:xfrm>
            <a:off x="2249545" y="1703344"/>
            <a:ext cx="7847892" cy="1503296"/>
            <a:chOff x="2272091" y="1219200"/>
            <a:chExt cx="7847892" cy="1503296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886AF7A-DAF6-C14E-BAD2-B4497411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8728" y="2053856"/>
              <a:ext cx="457098" cy="45709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ADCA040-2901-3C4B-ADDF-A274BCCF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6427" y="1308940"/>
              <a:ext cx="1413556" cy="1413556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B95EE0A-2409-8C4E-9EE0-A0E178A73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2091" y="1219200"/>
              <a:ext cx="1401959" cy="1401959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8868F44-9846-624D-935E-039E2E86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610" y="1362086"/>
              <a:ext cx="1311692" cy="1311692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B441B3D-2C71-7744-91FF-1685D04BBFE3}"/>
              </a:ext>
            </a:extLst>
          </p:cNvPr>
          <p:cNvGrpSpPr/>
          <p:nvPr/>
        </p:nvGrpSpPr>
        <p:grpSpPr>
          <a:xfrm>
            <a:off x="6584316" y="1739025"/>
            <a:ext cx="1401959" cy="1488319"/>
            <a:chOff x="-893030" y="1413579"/>
            <a:chExt cx="2029075" cy="2154066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B233CBD-E6E0-B64E-9FEF-6C946E430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3030" y="1413579"/>
              <a:ext cx="1096280" cy="109628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2D53BC9E-DF95-A447-8D5F-23114A2A8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65" y="1413579"/>
              <a:ext cx="1096280" cy="109628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70EC8FBD-F424-7B4F-96E2-A0FEB312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3030" y="2468295"/>
              <a:ext cx="1096280" cy="109628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E4903E82-B2C0-D24F-A590-0F85F5ADA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65" y="2471365"/>
              <a:ext cx="1096280" cy="1096280"/>
            </a:xfrm>
            <a:prstGeom prst="rect">
              <a:avLst/>
            </a:prstGeom>
          </p:spPr>
        </p:pic>
      </p:grpSp>
      <p:sp>
        <p:nvSpPr>
          <p:cNvPr id="129" name="Rectangle 5">
            <a:extLst>
              <a:ext uri="{FF2B5EF4-FFF2-40B4-BE49-F238E27FC236}">
                <a16:creationId xmlns:a16="http://schemas.microsoft.com/office/drawing/2014/main" id="{0D0E07A0-9BC6-ED45-BD80-54BB10C5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89" y="1015314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7850" fontAlgn="base"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Key Metrics &amp; Timeline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D3C1148-42D4-184D-87D7-F9B3BE70BF21}"/>
              </a:ext>
            </a:extLst>
          </p:cNvPr>
          <p:cNvGrpSpPr/>
          <p:nvPr/>
        </p:nvGrpSpPr>
        <p:grpSpPr>
          <a:xfrm>
            <a:off x="1959163" y="3163690"/>
            <a:ext cx="8270496" cy="850186"/>
            <a:chOff x="1959164" y="2670809"/>
            <a:chExt cx="8270496" cy="85018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298FD8-0756-154D-8528-530D50F73383}"/>
                </a:ext>
              </a:extLst>
            </p:cNvPr>
            <p:cNvSpPr/>
            <p:nvPr/>
          </p:nvSpPr>
          <p:spPr>
            <a:xfrm>
              <a:off x="1959164" y="2670809"/>
              <a:ext cx="19989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$4.6M in FY19</a:t>
              </a:r>
            </a:p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$5.2M Overall</a:t>
              </a:r>
            </a:p>
            <a:p>
              <a:pPr algn="ctr"/>
              <a:r>
                <a:rPr lang="en-US" sz="1200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Mobile Deposits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E426A0B-1B6D-3A42-A0A1-CCC124227D60}"/>
                </a:ext>
              </a:extLst>
            </p:cNvPr>
            <p:cNvSpPr/>
            <p:nvPr/>
          </p:nvSpPr>
          <p:spPr>
            <a:xfrm>
              <a:off x="4330317" y="2782331"/>
              <a:ext cx="1632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66,199 93%</a:t>
              </a:r>
            </a:p>
            <a:p>
              <a:pPr algn="ctr"/>
              <a:r>
                <a:rPr lang="en-US" sz="1200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Eligible CAPS Permits Migrated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4F89BF2-BEE5-464D-BC2B-F35D873834F4}"/>
                </a:ext>
              </a:extLst>
            </p:cNvPr>
            <p:cNvSpPr/>
            <p:nvPr/>
          </p:nvSpPr>
          <p:spPr>
            <a:xfrm>
              <a:off x="6454924" y="2782331"/>
              <a:ext cx="163291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78K</a:t>
              </a:r>
            </a:p>
            <a:p>
              <a:pPr algn="ctr"/>
              <a:r>
                <a:rPr lang="en-US" sz="1200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Migrated PO Boxes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1F5E3-D3CA-7446-94BB-D6EBB325544E}"/>
                </a:ext>
              </a:extLst>
            </p:cNvPr>
            <p:cNvSpPr/>
            <p:nvPr/>
          </p:nvSpPr>
          <p:spPr>
            <a:xfrm>
              <a:off x="8596750" y="2782331"/>
              <a:ext cx="1632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$18.1B</a:t>
              </a:r>
            </a:p>
            <a:p>
              <a:pPr algn="ctr"/>
              <a:r>
                <a:rPr lang="en-US" sz="1200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Revenue Collected Overall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6B4AEB-274A-5C45-8958-E2CC2821214B}"/>
              </a:ext>
            </a:extLst>
          </p:cNvPr>
          <p:cNvGrpSpPr/>
          <p:nvPr/>
        </p:nvGrpSpPr>
        <p:grpSpPr>
          <a:xfrm>
            <a:off x="1588" y="4806193"/>
            <a:ext cx="12145941" cy="1777807"/>
            <a:chOff x="12500" y="3329318"/>
            <a:chExt cx="9119002" cy="133475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6E0986-37EC-BE49-83C8-B0E9500CE246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" y="3348867"/>
              <a:ext cx="9119002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248E6B-C978-0C44-B792-513BB5AA3401}"/>
                </a:ext>
              </a:extLst>
            </p:cNvPr>
            <p:cNvSpPr/>
            <p:nvPr/>
          </p:nvSpPr>
          <p:spPr>
            <a:xfrm>
              <a:off x="422997" y="3901525"/>
              <a:ext cx="1278431" cy="76254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3/17/2019</a:t>
              </a:r>
            </a:p>
            <a:p>
              <a:pPr marL="213713" indent="-213713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Add true up feature (regular interval) to EPOBOL</a:t>
              </a:r>
            </a:p>
            <a:p>
              <a:pPr marL="213713" indent="-213713">
                <a:buFont typeface="Arial" panose="020B0604020202020204" pitchFamily="34" charset="0"/>
                <a:buChar char="•"/>
                <a:defRPr/>
              </a:pP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ヒラギノ角ゴ Pro W3"/>
                <a:cs typeface="Arial" panose="020B0604020202020204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545BAD4-7520-1E4A-896D-EA02AADB3983}"/>
                </a:ext>
              </a:extLst>
            </p:cNvPr>
            <p:cNvGrpSpPr/>
            <p:nvPr/>
          </p:nvGrpSpPr>
          <p:grpSpPr>
            <a:xfrm>
              <a:off x="2929016" y="3386306"/>
              <a:ext cx="54700" cy="522868"/>
              <a:chOff x="5328953" y="4515070"/>
              <a:chExt cx="72933" cy="697156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BFAEB02-92E6-944C-A0F1-406815005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7978" y="4515070"/>
                <a:ext cx="0" cy="628018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D6D2E91-78BA-0848-B372-9937570A772D}"/>
                  </a:ext>
                </a:extLst>
              </p:cNvPr>
              <p:cNvSpPr/>
              <p:nvPr/>
            </p:nvSpPr>
            <p:spPr>
              <a:xfrm flipH="1">
                <a:off x="5328953" y="5139293"/>
                <a:ext cx="72933" cy="729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48" dirty="0">
                  <a:solidFill>
                    <a:srgbClr val="333366"/>
                  </a:solidFill>
                  <a:latin typeface="Arial"/>
                  <a:ea typeface="ヒラギノ角ゴ Pro W3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AD924D-2A24-C747-8183-480B0BEC7A54}"/>
                </a:ext>
              </a:extLst>
            </p:cNvPr>
            <p:cNvGrpSpPr/>
            <p:nvPr/>
          </p:nvGrpSpPr>
          <p:grpSpPr>
            <a:xfrm>
              <a:off x="453711" y="3329318"/>
              <a:ext cx="54700" cy="528000"/>
              <a:chOff x="-1394243" y="1527474"/>
              <a:chExt cx="73114" cy="70574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CA90FC-2717-014A-8490-15CEEF4A4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357688" y="1527474"/>
                <a:ext cx="0" cy="629576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0552B14-0146-4A47-8C3A-D4DCD69EA76B}"/>
                  </a:ext>
                </a:extLst>
              </p:cNvPr>
              <p:cNvSpPr/>
              <p:nvPr/>
            </p:nvSpPr>
            <p:spPr>
              <a:xfrm flipH="1">
                <a:off x="-1394243" y="2160105"/>
                <a:ext cx="73114" cy="73114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48" dirty="0">
                  <a:solidFill>
                    <a:srgbClr val="333366"/>
                  </a:solidFill>
                  <a:latin typeface="Arial"/>
                  <a:ea typeface="ヒラギノ角ゴ Pro W3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A3ADBB-D598-EC42-882E-07CC25C3F702}"/>
                </a:ext>
              </a:extLst>
            </p:cNvPr>
            <p:cNvSpPr txBox="1"/>
            <p:nvPr/>
          </p:nvSpPr>
          <p:spPr>
            <a:xfrm>
              <a:off x="4388473" y="3940547"/>
              <a:ext cx="1085028" cy="6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8/2019</a:t>
              </a:r>
            </a:p>
            <a:p>
              <a:pPr marL="213777" indent="-213777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eVS available on EPS</a:t>
              </a:r>
            </a:p>
            <a:p>
              <a:pPr>
                <a:defRPr/>
              </a:pP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ヒラギノ角ゴ Pro W3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6D3FB7-270E-FF40-958C-04B8399A73F3}"/>
                </a:ext>
              </a:extLst>
            </p:cNvPr>
            <p:cNvSpPr txBox="1"/>
            <p:nvPr/>
          </p:nvSpPr>
          <p:spPr>
            <a:xfrm>
              <a:off x="2929013" y="3940940"/>
              <a:ext cx="952001" cy="6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6/9/2019</a:t>
              </a:r>
            </a:p>
            <a:p>
              <a:pPr marL="128588" indent="-128588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iCAPS</a:t>
              </a:r>
            </a:p>
            <a:p>
              <a:pPr marL="128588" indent="-128588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Sharemail</a:t>
              </a:r>
            </a:p>
            <a:p>
              <a:pPr>
                <a:defRPr/>
              </a:pP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ヒラギノ角ゴ Pro W3"/>
                <a:cs typeface="Arial" panose="020B060402020202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E950CDA-683F-8F4E-8E11-004C7EF7AE74}"/>
                </a:ext>
              </a:extLst>
            </p:cNvPr>
            <p:cNvGrpSpPr/>
            <p:nvPr/>
          </p:nvGrpSpPr>
          <p:grpSpPr>
            <a:xfrm>
              <a:off x="4472328" y="3378662"/>
              <a:ext cx="3346209" cy="522866"/>
              <a:chOff x="4613695" y="4504882"/>
              <a:chExt cx="4461593" cy="69715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57EA661-9179-7140-A58A-2B4115F6B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2640" y="4504882"/>
                <a:ext cx="0" cy="628018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9E96B73-EE70-6D4E-AEF1-C3C658D693F3}"/>
                  </a:ext>
                </a:extLst>
              </p:cNvPr>
              <p:cNvSpPr/>
              <p:nvPr/>
            </p:nvSpPr>
            <p:spPr>
              <a:xfrm flipH="1">
                <a:off x="4613695" y="5129102"/>
                <a:ext cx="72933" cy="729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48" u="sng" dirty="0">
                  <a:solidFill>
                    <a:srgbClr val="333366"/>
                  </a:solidFill>
                  <a:latin typeface="Arial"/>
                  <a:ea typeface="ヒラギノ角ゴ Pro W3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45DCE1-A7E5-A741-A856-71B5B4EF0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41294" y="4504883"/>
                <a:ext cx="0" cy="628018"/>
              </a:xfrm>
              <a:prstGeom prst="line">
                <a:avLst/>
              </a:prstGeom>
              <a:noFill/>
              <a:ln w="63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D399FEE-D71A-C849-B3AE-3EA2483B9C62}"/>
                  </a:ext>
                </a:extLst>
              </p:cNvPr>
              <p:cNvSpPr/>
              <p:nvPr/>
            </p:nvSpPr>
            <p:spPr>
              <a:xfrm flipH="1">
                <a:off x="9002355" y="5129103"/>
                <a:ext cx="72933" cy="7293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48" dirty="0">
                  <a:solidFill>
                    <a:srgbClr val="333366"/>
                  </a:solidFill>
                  <a:latin typeface="Arial"/>
                  <a:ea typeface="ヒラギノ角ゴ Pro W3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694A47-0E42-9043-9896-13627C150C31}"/>
                </a:ext>
              </a:extLst>
            </p:cNvPr>
            <p:cNvSpPr txBox="1"/>
            <p:nvPr/>
          </p:nvSpPr>
          <p:spPr>
            <a:xfrm>
              <a:off x="7622772" y="3940547"/>
              <a:ext cx="1085028" cy="62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8/2020</a:t>
              </a:r>
            </a:p>
            <a:p>
              <a:pPr marL="213777" indent="-213777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ヒラギノ角ゴ Pro W3"/>
                  <a:cs typeface="Arial" panose="020B0604020202020204" pitchFamily="34" charset="0"/>
                </a:rPr>
                <a:t>Commercial Postal Store</a:t>
              </a:r>
            </a:p>
            <a:p>
              <a:pPr>
                <a:defRPr/>
              </a:pP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ヒラギノ角ゴ Pro W3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6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Payment System (EPS)</a:t>
            </a: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CB6C31EF-47A1-9E46-90EB-D57CDC10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89" y="1015314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7850" fontAlgn="base">
              <a:spcAft>
                <a:spcPct val="0"/>
              </a:spcAft>
              <a:defRPr/>
            </a:pPr>
            <a:r>
              <a:rPr lang="en-US" sz="2400" kern="0" dirty="0" err="1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eVS</a:t>
            </a:r>
            <a:r>
              <a:rPr lang="en-US" sz="24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 Products on EPS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3FC1EC1-3B0F-344C-87B9-DDC4B8793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6" y="2027736"/>
            <a:ext cx="448071" cy="448071"/>
          </a:xfrm>
          <a:prstGeom prst="rect">
            <a:avLst/>
          </a:prstGeom>
        </p:spPr>
      </p:pic>
      <p:sp>
        <p:nvSpPr>
          <p:cNvPr id="67" name="Rectangle 5">
            <a:extLst>
              <a:ext uri="{FF2B5EF4-FFF2-40B4-BE49-F238E27FC236}">
                <a16:creationId xmlns:a16="http://schemas.microsoft.com/office/drawing/2014/main" id="{E4F82ED5-98B4-C145-A9AE-A4C2CC41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" y="1524000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4EBB99"/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Supported Products</a:t>
            </a:r>
          </a:p>
        </p:txBody>
      </p:sp>
      <p:sp>
        <p:nvSpPr>
          <p:cNvPr id="68" name="Rectangle 5">
            <a:extLst>
              <a:ext uri="{FF2B5EF4-FFF2-40B4-BE49-F238E27FC236}">
                <a16:creationId xmlns:a16="http://schemas.microsoft.com/office/drawing/2014/main" id="{958BEF04-47C1-9045-82E9-54F58355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103714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Click-N-Ship Business Pro (CNSBP)</a:t>
            </a: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67D92BD8-AC49-0C41-9488-4D8B7D3A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4" y="4166314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Parcel Return Service (PRS)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6BBC6305-7E9F-6749-B1C2-85BF92719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42" y="3679214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Unsupported Products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85378E0-65F8-794B-8E43-AC141C48D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6" y="2673165"/>
            <a:ext cx="448071" cy="448071"/>
          </a:xfrm>
          <a:prstGeom prst="rect">
            <a:avLst/>
          </a:prstGeom>
        </p:spPr>
      </p:pic>
      <p:sp>
        <p:nvSpPr>
          <p:cNvPr id="73" name="Rectangle 5">
            <a:extLst>
              <a:ext uri="{FF2B5EF4-FFF2-40B4-BE49-F238E27FC236}">
                <a16:creationId xmlns:a16="http://schemas.microsoft.com/office/drawing/2014/main" id="{E504EA5D-0D9D-2C4C-B45A-28ADA9C64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744008"/>
            <a:ext cx="9448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Scan Based Payment (SBP) and Merchandise Return Service (MRS) customers are being migrated to the Package Platform which is supported by 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E0EB7-4BA6-3E46-97AE-C279D46FF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7" y="4098712"/>
            <a:ext cx="451843" cy="451843"/>
          </a:xfrm>
          <a:prstGeom prst="rect">
            <a:avLst/>
          </a:prstGeom>
        </p:spPr>
      </p:pic>
      <p:sp>
        <p:nvSpPr>
          <p:cNvPr id="74" name="Rectangle 5">
            <a:extLst>
              <a:ext uri="{FF2B5EF4-FFF2-40B4-BE49-F238E27FC236}">
                <a16:creationId xmlns:a16="http://schemas.microsoft.com/office/drawing/2014/main" id="{367B537C-91AB-A54A-8332-0794321D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4" y="4699092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Premium Forwarding Service Commercial (PFSC)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124128-BBAC-2543-B643-B0548615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7" y="4631490"/>
            <a:ext cx="451843" cy="451843"/>
          </a:xfrm>
          <a:prstGeom prst="rect">
            <a:avLst/>
          </a:prstGeom>
        </p:spPr>
      </p:pic>
      <p:sp>
        <p:nvSpPr>
          <p:cNvPr id="76" name="Rectangle 5">
            <a:extLst>
              <a:ext uri="{FF2B5EF4-FFF2-40B4-BE49-F238E27FC236}">
                <a16:creationId xmlns:a16="http://schemas.microsoft.com/office/drawing/2014/main" id="{6DF27582-AAEC-0A4F-A72C-4623B8EE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4" y="5234927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Third Party Billing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A6F0E7D-1327-E44D-BCBF-51BB8BE2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7" y="5167325"/>
            <a:ext cx="451843" cy="451843"/>
          </a:xfrm>
          <a:prstGeom prst="rect">
            <a:avLst/>
          </a:prstGeom>
        </p:spPr>
      </p:pic>
      <p:sp>
        <p:nvSpPr>
          <p:cNvPr id="78" name="Rectangle 5">
            <a:extLst>
              <a:ext uri="{FF2B5EF4-FFF2-40B4-BE49-F238E27FC236}">
                <a16:creationId xmlns:a16="http://schemas.microsoft.com/office/drawing/2014/main" id="{5107DDFC-45E6-5949-AF43-F8B481EB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4" y="5794137"/>
            <a:ext cx="6950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788" tIns="26894" rIns="53788" bIns="26894" anchor="ctr"/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3785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808080">
                    <a:lumMod val="75000"/>
                  </a:srgbClr>
                </a:solidFill>
                <a:latin typeface="Arial"/>
                <a:ea typeface="ヒラギノ角ゴ Pro W3"/>
                <a:cs typeface="Arial" panose="020B0604020202020204" pitchFamily="34" charset="0"/>
                <a:sym typeface="Arial"/>
              </a:rPr>
              <a:t>Package Intercept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45607859-FADE-FA49-8FC1-19FEEF1B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7" y="5726535"/>
            <a:ext cx="451843" cy="4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6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8883" y="893"/>
            <a:ext cx="10968356" cy="73640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Payment System (EPS)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42D35A-0342-1D4C-91BA-E48A49A3EBB9}"/>
              </a:ext>
            </a:extLst>
          </p:cNvPr>
          <p:cNvSpPr/>
          <p:nvPr/>
        </p:nvSpPr>
        <p:spPr>
          <a:xfrm>
            <a:off x="3677305" y="1438137"/>
            <a:ext cx="4950119" cy="4826419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54EFEFE4-11AB-E241-A307-0DD68B457DEC}"/>
              </a:ext>
            </a:extLst>
          </p:cNvPr>
          <p:cNvSpPr txBox="1">
            <a:spLocks/>
          </p:cNvSpPr>
          <p:nvPr/>
        </p:nvSpPr>
        <p:spPr>
          <a:xfrm>
            <a:off x="-1" y="1438138"/>
            <a:ext cx="3677307" cy="4826418"/>
          </a:xfrm>
          <a:prstGeom prst="rect">
            <a:avLst/>
          </a:prstGeom>
          <a:solidFill>
            <a:srgbClr val="333366">
              <a:alpha val="74902"/>
            </a:srgbClr>
          </a:solidFill>
          <a:ln>
            <a:noFill/>
          </a:ln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52">
              <a:buNone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388" lvl="1" indent="-228462" defTabSz="913852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62" indent="-228462" defTabSz="913852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62" indent="-228462" defTabSz="913852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62" indent="-228462" defTabSz="913852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62" indent="-228462" defTabSz="913852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462" indent="-228462" defTabSz="913852">
              <a:defRPr/>
            </a:pP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B9965977-41CA-C847-9165-B3BAC2ABA3BE}"/>
              </a:ext>
            </a:extLst>
          </p:cNvPr>
          <p:cNvSpPr txBox="1">
            <a:spLocks/>
          </p:cNvSpPr>
          <p:nvPr/>
        </p:nvSpPr>
        <p:spPr>
          <a:xfrm>
            <a:off x="3841165" y="1618770"/>
            <a:ext cx="4622400" cy="45944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  <a:buNone/>
            </a:pPr>
            <a:r>
              <a:rPr lang="en-US" sz="1999" b="1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To Onboard to EPS, </a:t>
            </a:r>
            <a:r>
              <a:rPr lang="en-US" sz="1999" b="1" dirty="0" err="1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999" b="1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 Customers Should…</a:t>
            </a:r>
            <a:endParaRPr lang="en-US" sz="1999" dirty="0">
              <a:solidFill>
                <a:srgbClr val="E7E6E6">
                  <a:lumMod val="50000"/>
                </a:srgb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Identify a migration point of contact within your company that will work with USPS personnel</a:t>
            </a:r>
          </a:p>
          <a:p>
            <a:pPr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Identify active products and services to be migrated</a:t>
            </a:r>
          </a:p>
          <a:p>
            <a:pPr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Work through the migration process with your assigned </a:t>
            </a:r>
            <a:r>
              <a:rPr lang="en-US" sz="1999" dirty="0" err="1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 analyst</a:t>
            </a:r>
          </a:p>
          <a:p>
            <a:pPr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After successful onboarding, reach out to your assigned </a:t>
            </a:r>
            <a:r>
              <a:rPr lang="en-US" sz="1999" dirty="0" err="1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999" dirty="0">
                <a:solidFill>
                  <a:srgbClr val="E7E6E6">
                    <a:lumMod val="50000"/>
                  </a:srgbClr>
                </a:solidFill>
                <a:latin typeface="Helvetica" pitchFamily="2" charset="0"/>
                <a:cs typeface="Arial" panose="020B0604020202020204" pitchFamily="34" charset="0"/>
              </a:rPr>
              <a:t> analyst with any questions, concerns, or issues regarding your EPS account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1B081-023E-7542-813B-48A556B023FF}"/>
              </a:ext>
            </a:extLst>
          </p:cNvPr>
          <p:cNvSpPr txBox="1"/>
          <p:nvPr/>
        </p:nvSpPr>
        <p:spPr>
          <a:xfrm>
            <a:off x="80103" y="2697892"/>
            <a:ext cx="3552422" cy="27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 err="1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999" b="1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 on EPS</a:t>
            </a:r>
          </a:p>
          <a:p>
            <a:endParaRPr lang="en-US" sz="1200" b="1" dirty="0">
              <a:solidFill>
                <a:prstClr val="white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1999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As of August 2019, </a:t>
            </a:r>
            <a:r>
              <a:rPr lang="en-US" sz="1999" dirty="0" err="1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999" dirty="0">
                <a:solidFill>
                  <a:prstClr val="white"/>
                </a:solidFill>
                <a:latin typeface="Helvetica" pitchFamily="2" charset="0"/>
                <a:cs typeface="Arial" panose="020B0604020202020204" pitchFamily="34" charset="0"/>
              </a:rPr>
              <a:t> customers are now eligible to pay for their products and services through the Enterprise Payment System (EPS) using either a Trust or ACH Debit account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21D491D-F305-7543-AAC9-FDD3D89F8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345" y="1448316"/>
            <a:ext cx="3704063" cy="48162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6E0C720-A781-F047-A04C-9076C35288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0" y="1577583"/>
            <a:ext cx="982412" cy="10139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CB2436-7944-8148-9E12-3578996DBE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0" y="6370880"/>
            <a:ext cx="395153" cy="3951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186D66-A90D-BF47-A05B-897DEE0A3696}"/>
              </a:ext>
            </a:extLst>
          </p:cNvPr>
          <p:cNvSpPr/>
          <p:nvPr/>
        </p:nvSpPr>
        <p:spPr>
          <a:xfrm>
            <a:off x="461264" y="6396169"/>
            <a:ext cx="6772847" cy="351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225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Additional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eVS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EPS onboarding details will be provided when available</a:t>
            </a:r>
          </a:p>
        </p:txBody>
      </p:sp>
    </p:spTree>
    <p:extLst>
      <p:ext uri="{BB962C8B-B14F-4D97-AF65-F5344CB8AC3E}">
        <p14:creationId xmlns:p14="http://schemas.microsoft.com/office/powerpoint/2010/main" val="15736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99012" y="2590800"/>
            <a:ext cx="5562600" cy="9540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Customer Gateway (BCG)</a:t>
            </a:r>
          </a:p>
        </p:txBody>
      </p:sp>
    </p:spTree>
    <p:extLst>
      <p:ext uri="{BB962C8B-B14F-4D97-AF65-F5344CB8AC3E}">
        <p14:creationId xmlns:p14="http://schemas.microsoft.com/office/powerpoint/2010/main" val="23497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615A2-2448-487C-80D3-02A7534B151D}" type="slidenum">
              <a:rPr lang="en-US">
                <a:solidFill>
                  <a:prstClr val="black">
                    <a:tint val="75000"/>
                  </a:prstClr>
                </a:solidFill>
                <a:latin typeface="Helvetica Light" charset="0"/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Helvetica Light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8883" y="893"/>
            <a:ext cx="10968356" cy="73640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altLang="en-US" sz="2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Customer Gateway (BCG)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AF6BF3-0D6A-824D-B872-8AC12EBB57A6}"/>
              </a:ext>
            </a:extLst>
          </p:cNvPr>
          <p:cNvSpPr/>
          <p:nvPr/>
        </p:nvSpPr>
        <p:spPr>
          <a:xfrm>
            <a:off x="1390" y="737301"/>
            <a:ext cx="12176129" cy="3084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9">
              <a:solidFill>
                <a:prstClr val="white"/>
              </a:solidFill>
              <a:latin typeface="Tahom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D5BB2F-FEE6-224E-807F-47C2C7ED3E99}"/>
              </a:ext>
            </a:extLst>
          </p:cNvPr>
          <p:cNvSpPr/>
          <p:nvPr/>
        </p:nvSpPr>
        <p:spPr>
          <a:xfrm>
            <a:off x="984518" y="1614761"/>
            <a:ext cx="4195814" cy="203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BCG User Interface &amp; Style</a:t>
            </a: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 Navigation To Services</a:t>
            </a: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 Widgets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Payment System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 Scorecard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Mailings (</a:t>
            </a:r>
            <a:r>
              <a:rPr lang="en-US" sz="1400" i="1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PostalOne</a:t>
            </a:r>
            <a:r>
              <a:rPr lang="en-US" sz="1400" i="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Dashboard)</a:t>
            </a: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Management Enhancements</a:t>
            </a:r>
          </a:p>
          <a:p>
            <a:pPr marL="671247" lvl="1" indent="-21418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Revoke and Archive Access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3F566C-53EB-644D-9AFF-22A2BF07EA75}"/>
              </a:ext>
            </a:extLst>
          </p:cNvPr>
          <p:cNvSpPr/>
          <p:nvPr/>
        </p:nvSpPr>
        <p:spPr>
          <a:xfrm>
            <a:off x="7326048" y="1614762"/>
            <a:ext cx="4861191" cy="1538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BCG Widgets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Delivery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Visibility</a:t>
            </a:r>
          </a:p>
          <a:p>
            <a:pPr marL="556878" lvl="1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Platform Scorecard</a:t>
            </a: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Verification for CRID Creation</a:t>
            </a: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184" indent="-214184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Task Team &amp; Pilot Group Feedback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67E8F-C8F8-614E-AD98-558620AF4268}"/>
              </a:ext>
            </a:extLst>
          </p:cNvPr>
          <p:cNvGrpSpPr/>
          <p:nvPr/>
        </p:nvGrpSpPr>
        <p:grpSpPr>
          <a:xfrm>
            <a:off x="732558" y="915056"/>
            <a:ext cx="10723709" cy="736409"/>
            <a:chOff x="930687" y="837030"/>
            <a:chExt cx="10726502" cy="97612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9E3763-1CE4-1040-9AC6-49638145A0E4}"/>
                </a:ext>
              </a:extLst>
            </p:cNvPr>
            <p:cNvGrpSpPr/>
            <p:nvPr/>
          </p:nvGrpSpPr>
          <p:grpSpPr>
            <a:xfrm flipH="1">
              <a:off x="6298898" y="837030"/>
              <a:ext cx="5358291" cy="964887"/>
              <a:chOff x="946150" y="565150"/>
              <a:chExt cx="4076699" cy="734106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67DEEDA-AFCE-CF4D-9AB5-6FAC9290AA3B}"/>
                  </a:ext>
                </a:extLst>
              </p:cNvPr>
              <p:cNvSpPr/>
              <p:nvPr/>
            </p:nvSpPr>
            <p:spPr>
              <a:xfrm>
                <a:off x="946150" y="685176"/>
                <a:ext cx="3314699" cy="494053"/>
              </a:xfrm>
              <a:prstGeom prst="roundRect">
                <a:avLst/>
              </a:prstGeom>
              <a:solidFill>
                <a:srgbClr val="333366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79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14D7267-68CA-EA41-9CC4-DEBC25B41BEF}"/>
                  </a:ext>
                </a:extLst>
              </p:cNvPr>
              <p:cNvSpPr/>
              <p:nvPr/>
            </p:nvSpPr>
            <p:spPr>
              <a:xfrm>
                <a:off x="4121150" y="565150"/>
                <a:ext cx="901699" cy="734106"/>
              </a:xfrm>
              <a:prstGeom prst="roundRect">
                <a:avLst/>
              </a:prstGeom>
              <a:solidFill>
                <a:srgbClr val="3333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799">
                  <a:solidFill>
                    <a:prstClr val="white"/>
                  </a:solidFill>
                  <a:latin typeface="Tahoma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FAE25-2CC9-FA45-AFC8-8267BEA07D28}"/>
                </a:ext>
              </a:extLst>
            </p:cNvPr>
            <p:cNvGrpSpPr/>
            <p:nvPr/>
          </p:nvGrpSpPr>
          <p:grpSpPr>
            <a:xfrm>
              <a:off x="930687" y="848270"/>
              <a:ext cx="5358291" cy="964887"/>
              <a:chOff x="946150" y="565150"/>
              <a:chExt cx="4076699" cy="734106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67348AFD-9B8D-C34C-B924-EA86B11CDFCB}"/>
                  </a:ext>
                </a:extLst>
              </p:cNvPr>
              <p:cNvSpPr/>
              <p:nvPr/>
            </p:nvSpPr>
            <p:spPr>
              <a:xfrm>
                <a:off x="946150" y="685176"/>
                <a:ext cx="3314699" cy="494053"/>
              </a:xfrm>
              <a:prstGeom prst="roundRect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799">
                  <a:solidFill>
                    <a:prstClr val="white"/>
                  </a:solidFill>
                  <a:latin typeface="Tahoma"/>
                </a:endParaRP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DF2979F7-58C6-DB45-9A28-EE9842F80D69}"/>
                  </a:ext>
                </a:extLst>
              </p:cNvPr>
              <p:cNvSpPr/>
              <p:nvPr/>
            </p:nvSpPr>
            <p:spPr>
              <a:xfrm>
                <a:off x="4121150" y="565150"/>
                <a:ext cx="901699" cy="734106"/>
              </a:xfrm>
              <a:prstGeom prst="roundRect">
                <a:avLst/>
              </a:prstGeom>
              <a:solidFill>
                <a:srgbClr val="595959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799">
                  <a:solidFill>
                    <a:prstClr val="white"/>
                  </a:solidFill>
                  <a:latin typeface="Tahoma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DB4863-FF88-6F4A-8283-C6460B3DC189}"/>
                </a:ext>
              </a:extLst>
            </p:cNvPr>
            <p:cNvSpPr txBox="1"/>
            <p:nvPr/>
          </p:nvSpPr>
          <p:spPr>
            <a:xfrm>
              <a:off x="930687" y="1095151"/>
              <a:ext cx="3914392" cy="448644"/>
            </a:xfrm>
            <a:prstGeom prst="rect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Tahoma"/>
                </a:rPr>
                <a:t>Phase 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E98D3F-2DE4-F04D-A0BF-B3A16B7C36F5}"/>
                </a:ext>
              </a:extLst>
            </p:cNvPr>
            <p:cNvSpPr txBox="1"/>
            <p:nvPr/>
          </p:nvSpPr>
          <p:spPr>
            <a:xfrm>
              <a:off x="7955063" y="1095151"/>
              <a:ext cx="3231127" cy="448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Tahoma"/>
                </a:rPr>
                <a:t>Phase 2 (Planned)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C9DE206-1C5D-244B-BF3E-A51D9833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604" y="951865"/>
              <a:ext cx="621472" cy="75769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2C1A535-9CE8-9142-9B14-C3C981B8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707" y="976792"/>
              <a:ext cx="605146" cy="80676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0FCCC2-A658-7F4B-B8B4-1CDB34ABBA96}"/>
              </a:ext>
            </a:extLst>
          </p:cNvPr>
          <p:cNvGrpSpPr/>
          <p:nvPr/>
        </p:nvGrpSpPr>
        <p:grpSpPr>
          <a:xfrm>
            <a:off x="1241223" y="4344369"/>
            <a:ext cx="9696458" cy="1936242"/>
            <a:chOff x="1925076" y="4419604"/>
            <a:chExt cx="7566530" cy="15109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2BF544-F311-0E4C-AF37-FB362D165354}"/>
                </a:ext>
              </a:extLst>
            </p:cNvPr>
            <p:cNvSpPr txBox="1"/>
            <p:nvPr/>
          </p:nvSpPr>
          <p:spPr>
            <a:xfrm>
              <a:off x="1925076" y="4646557"/>
              <a:ext cx="1915475" cy="1152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7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pilot phase will give customers the opportunity to test and provide feedback on the new BCG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AE5B9E-49DD-7949-AE5C-E784F0E9CC9B}"/>
                </a:ext>
              </a:extLst>
            </p:cNvPr>
            <p:cNvSpPr txBox="1"/>
            <p:nvPr/>
          </p:nvSpPr>
          <p:spPr>
            <a:xfrm>
              <a:off x="4791050" y="4515275"/>
              <a:ext cx="2191140" cy="1331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99" b="1" dirty="0">
                  <a:solidFill>
                    <a:srgbClr val="33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Pilot Link</a:t>
              </a:r>
            </a:p>
            <a:p>
              <a:pPr>
                <a:defRPr/>
              </a:pPr>
              <a:r>
                <a:rPr lang="en-US" sz="14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 separate prototype link will be provided to testers</a:t>
              </a:r>
            </a:p>
            <a:p>
              <a:pPr>
                <a:defRPr/>
              </a:pPr>
              <a:r>
                <a:rPr lang="en-US" sz="14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-Pilot testers will still be able to access the old BCG</a:t>
              </a:r>
            </a:p>
            <a:p>
              <a:pPr>
                <a:defRPr/>
              </a:pPr>
              <a:r>
                <a:rPr lang="en-US" sz="14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-Pilot group availability is limited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10A15E-2BE9-1645-A1B7-A566FB9A1348}"/>
                </a:ext>
              </a:extLst>
            </p:cNvPr>
            <p:cNvSpPr txBox="1"/>
            <p:nvPr/>
          </p:nvSpPr>
          <p:spPr>
            <a:xfrm>
              <a:off x="7879419" y="4922954"/>
              <a:ext cx="1552857" cy="50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79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Pilot Launches </a:t>
              </a:r>
              <a:r>
                <a:rPr lang="en-US" sz="1799" b="1" dirty="0">
                  <a:solidFill>
                    <a:srgbClr val="33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CA021C-4CA7-624C-9738-BE8F39FF8C79}"/>
                </a:ext>
              </a:extLst>
            </p:cNvPr>
            <p:cNvGrpSpPr/>
            <p:nvPr/>
          </p:nvGrpSpPr>
          <p:grpSpPr>
            <a:xfrm>
              <a:off x="2047055" y="4419604"/>
              <a:ext cx="1671517" cy="1510926"/>
              <a:chOff x="3659066" y="2846123"/>
              <a:chExt cx="1671517" cy="96110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38F85BB-D94F-F34F-A021-A7005DFBB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2846123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0A2D8A-783D-D24A-B1F4-4E69EDCE5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3807227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00E6C3A-79A2-C94C-8124-7F9569F0E730}"/>
                </a:ext>
              </a:extLst>
            </p:cNvPr>
            <p:cNvGrpSpPr/>
            <p:nvPr/>
          </p:nvGrpSpPr>
          <p:grpSpPr>
            <a:xfrm>
              <a:off x="5063518" y="4419604"/>
              <a:ext cx="1671517" cy="1510926"/>
              <a:chOff x="3659066" y="2846123"/>
              <a:chExt cx="1671517" cy="96110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04A6AA-A907-8B47-9912-2200C7107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2846123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14AF5A4-A709-8840-B596-A033CAF65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3807227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05FF4DC-4697-5C4F-9A31-4C6A88A2146F}"/>
                </a:ext>
              </a:extLst>
            </p:cNvPr>
            <p:cNvGrpSpPr/>
            <p:nvPr/>
          </p:nvGrpSpPr>
          <p:grpSpPr>
            <a:xfrm>
              <a:off x="4947406" y="4419604"/>
              <a:ext cx="1671517" cy="1510926"/>
              <a:chOff x="3659066" y="2846123"/>
              <a:chExt cx="1671517" cy="96110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2968C0-C031-3C45-99FD-330A93838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2846123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1673B96-1E38-7344-81F9-0F2E4885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3807227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953A4B-EB45-744A-B5A2-C6161D31E4CB}"/>
                </a:ext>
              </a:extLst>
            </p:cNvPr>
            <p:cNvGrpSpPr/>
            <p:nvPr/>
          </p:nvGrpSpPr>
          <p:grpSpPr>
            <a:xfrm>
              <a:off x="7820089" y="4419604"/>
              <a:ext cx="1671517" cy="1510926"/>
              <a:chOff x="3659066" y="2846123"/>
              <a:chExt cx="1671517" cy="96110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2D29571-8EFC-5649-ADFB-C136665AA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2846123"/>
                <a:ext cx="167151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05EE740-6FC7-584E-BE4F-DF6EFF776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3807227"/>
                <a:ext cx="167151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534FD4E-B1B9-BD4E-8134-680E2B4E039C}"/>
                </a:ext>
              </a:extLst>
            </p:cNvPr>
            <p:cNvGrpSpPr/>
            <p:nvPr/>
          </p:nvGrpSpPr>
          <p:grpSpPr>
            <a:xfrm>
              <a:off x="7788212" y="4419604"/>
              <a:ext cx="1671517" cy="1510926"/>
              <a:chOff x="3659066" y="2846123"/>
              <a:chExt cx="1671517" cy="96110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AE34610-6FB2-1344-AD18-E6B44A8C5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2846123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74595AF-A016-554D-A1DE-6DE74DD4E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066" y="3807227"/>
                <a:ext cx="1671517" cy="0"/>
              </a:xfrm>
              <a:prstGeom prst="line">
                <a:avLst/>
              </a:prstGeom>
              <a:ln>
                <a:solidFill>
                  <a:srgbClr val="33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255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615A2-2448-487C-80D3-02A7534B1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Customer Gateway (BCG)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A84486-0044-A34B-95A0-53F4240C38F0}"/>
              </a:ext>
            </a:extLst>
          </p:cNvPr>
          <p:cNvSpPr txBox="1"/>
          <p:nvPr/>
        </p:nvSpPr>
        <p:spPr>
          <a:xfrm>
            <a:off x="684212" y="1447800"/>
            <a:ext cx="9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err="1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Leider</a:t>
            </a:r>
            <a:r>
              <a:rPr lang="en-US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his team are actively working to resolve account management issues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1F4E09-AB07-6945-8071-8FDE2AE514EE}"/>
              </a:ext>
            </a:extLst>
          </p:cNvPr>
          <p:cNvSpPr txBox="1"/>
          <p:nvPr/>
        </p:nvSpPr>
        <p:spPr>
          <a:xfrm>
            <a:off x="1037121" y="2286000"/>
            <a:ext cx="970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provide an update on the ability to remove user profiles from a BCG account at MTAC at the end of October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A67F7-A503-3A47-ADF8-1A495ED6D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88988"/>
            <a:ext cx="428144" cy="428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CF502-E480-A24E-BBF9-E980CDEAD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257221"/>
            <a:ext cx="428144" cy="4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2812" y="1158876"/>
            <a:ext cx="10058400" cy="5562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4343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Seamless Acceptance</a:t>
            </a:r>
          </a:p>
          <a:p>
            <a:r>
              <a:rPr lang="en-US" sz="2000" dirty="0">
                <a:solidFill>
                  <a:srgbClr val="34343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Mail Irregularities</a:t>
            </a:r>
          </a:p>
          <a:p>
            <a:r>
              <a:rPr lang="en-US" sz="2000" dirty="0">
                <a:solidFill>
                  <a:srgbClr val="34343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Enterprise Payment System (EPS)</a:t>
            </a:r>
          </a:p>
          <a:p>
            <a:r>
              <a:rPr lang="en-US" sz="2000" dirty="0">
                <a:solidFill>
                  <a:srgbClr val="34343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Business Customer Gateway (BCG)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682982-91EC-1147-9EB8-945A01FC5C40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391599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65812" y="2631368"/>
            <a:ext cx="4114800" cy="9540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Seamless Acceptance</a:t>
            </a:r>
          </a:p>
        </p:txBody>
      </p:sp>
    </p:spTree>
    <p:extLst>
      <p:ext uri="{BB962C8B-B14F-4D97-AF65-F5344CB8AC3E}">
        <p14:creationId xmlns:p14="http://schemas.microsoft.com/office/powerpoint/2010/main" val="13870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720" y="1905398"/>
            <a:ext cx="10818892" cy="433926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Mailers with letter and flat sized </a:t>
            </a:r>
            <a:r>
              <a:rPr lang="en-US" sz="1800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mailpieces</a:t>
            </a:r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are Full-Service eligible and currently rely on a special postage payment system such </a:t>
            </a:r>
            <a:r>
              <a:rPr lang="en-US" sz="180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Manifest</a:t>
            </a:r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Optional Procedure or Combined Mailings 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 longer require these authorizations in the Seamless environment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piece information must be documented by electronic documentation, we will validate postage and presort using the Seamless validation processes</a:t>
            </a:r>
          </a:p>
          <a:p>
            <a:pPr marL="457063" lvl="1" indent="0">
              <a:buNone/>
            </a:pPr>
            <a:endParaRPr lang="en-US" sz="14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Detached Mail Unit (DMU) Mailers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continue to operate as a DMUs under Seamless, however, will no longer require the observation of loading or sealing USPS provided transportation, as eInduction is a requirement under Seamless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USPS employee(s) will be onsite to perform Seamless samplings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mailer can expect a reduced USPS presence at the DMU</a:t>
            </a:r>
          </a:p>
          <a:p>
            <a:pPr lvl="1"/>
            <a:r>
              <a:rPr lang="en-US" sz="14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mailer has additional volume not in Seamless (PMOD, certificates of mailing, etc.) that is currently verified/validated at a DMU, the local  USPS will work with the mailer to provide continued support for those products.</a:t>
            </a:r>
          </a:p>
          <a:p>
            <a:pPr marL="0" indent="0">
              <a:buNone/>
            </a:pPr>
            <a:endParaRPr lang="en-US" sz="18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8883" y="893"/>
            <a:ext cx="10968356" cy="73640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Acceptance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1156" y="995996"/>
            <a:ext cx="10509687" cy="650706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altLang="en-US" sz="2399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Expectations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EB3BF4-DACA-8248-AB7A-17CCC2CC1674}"/>
              </a:ext>
            </a:extLst>
          </p:cNvPr>
          <p:cNvCxnSpPr>
            <a:cxnSpLocks/>
          </p:cNvCxnSpPr>
          <p:nvPr/>
        </p:nvCxnSpPr>
        <p:spPr>
          <a:xfrm flipH="1">
            <a:off x="3275012" y="1295400"/>
            <a:ext cx="1143000" cy="0"/>
          </a:xfrm>
          <a:prstGeom prst="lin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124E4-9EE3-C945-A3FF-3FE129FF9DB9}"/>
              </a:ext>
            </a:extLst>
          </p:cNvPr>
          <p:cNvCxnSpPr>
            <a:cxnSpLocks/>
          </p:cNvCxnSpPr>
          <p:nvPr/>
        </p:nvCxnSpPr>
        <p:spPr>
          <a:xfrm flipH="1">
            <a:off x="7770812" y="1295400"/>
            <a:ext cx="1143000" cy="0"/>
          </a:xfrm>
          <a:prstGeom prst="lin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720" y="1905398"/>
            <a:ext cx="10818892" cy="433926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FAQ group meets </a:t>
            </a:r>
            <a:r>
              <a:rPr lang="en-US" sz="1800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bi-weekly</a:t>
            </a:r>
          </a:p>
          <a:p>
            <a:r>
              <a:rPr lang="en-US" sz="1800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session held 10/8 </a:t>
            </a:r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have produced a list of FAQ’s for all sizes and types of mailers</a:t>
            </a:r>
          </a:p>
          <a:p>
            <a:r>
              <a:rPr lang="en-US" sz="1800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USPS to work on completing answers and share with Industry group – </a:t>
            </a:r>
            <a:r>
              <a:rPr lang="en-US" sz="1800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completion for first draft 10/29</a:t>
            </a:r>
          </a:p>
          <a:p>
            <a:pPr marL="0" indent="0">
              <a:buNone/>
            </a:pPr>
            <a:endParaRPr lang="en-US" sz="18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8883" y="893"/>
            <a:ext cx="10968356" cy="73640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Acceptance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049588" y="995996"/>
            <a:ext cx="10509687" cy="650706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altLang="en-US" sz="2399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FAQs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059255-6D33-D149-AA48-A7FEA8F78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82" y="952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720" y="1905398"/>
            <a:ext cx="7846556" cy="4339267"/>
          </a:xfrm>
        </p:spPr>
        <p:txBody>
          <a:bodyPr>
            <a:noAutofit/>
          </a:bodyPr>
          <a:lstStyle/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in October 2019 with 30-day comment period*</a:t>
            </a:r>
          </a:p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mandate for DMUs and 90% Svc BMEU entered </a:t>
            </a:r>
          </a:p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Parallel by March 1, 2020</a:t>
            </a:r>
          </a:p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by February 1, 2021</a:t>
            </a:r>
          </a:p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of manual verifications for mailers submitting over 90% Full Service volume by July 1, 2021</a:t>
            </a:r>
          </a:p>
          <a:p>
            <a:r>
              <a:rPr lang="en-US" sz="2199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Auto-finalization of Seamless postage statements, even if permit fees are due for renewal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8883" y="893"/>
            <a:ext cx="10968356" cy="73640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Acceptance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89" y="911654"/>
            <a:ext cx="10509687" cy="650706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399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Register Notice – Proposed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98" y="2133937"/>
            <a:ext cx="2438105" cy="2438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8D66C7-F90F-904A-BA67-6091143AADFD}"/>
              </a:ext>
            </a:extLst>
          </p:cNvPr>
          <p:cNvSpPr txBox="1"/>
          <p:nvPr/>
        </p:nvSpPr>
        <p:spPr>
          <a:xfrm>
            <a:off x="9022541" y="5934029"/>
            <a:ext cx="2977466" cy="30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prstClr val="black"/>
                </a:solidFill>
                <a:latin typeface="Tahoma"/>
              </a:rPr>
              <a:t>*Pending outcomes of discussions</a:t>
            </a:r>
          </a:p>
        </p:txBody>
      </p:sp>
    </p:spTree>
    <p:extLst>
      <p:ext uri="{BB962C8B-B14F-4D97-AF65-F5344CB8AC3E}">
        <p14:creationId xmlns:p14="http://schemas.microsoft.com/office/powerpoint/2010/main" val="26341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615A2-2448-487C-80D3-02A7534B1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9529D8-5E25-486A-81C7-67326EEF3151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Delivery Promotion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A84486-0044-A34B-95A0-53F4240C38F0}"/>
              </a:ext>
            </a:extLst>
          </p:cNvPr>
          <p:cNvSpPr txBox="1"/>
          <p:nvPr/>
        </p:nvSpPr>
        <p:spPr>
          <a:xfrm>
            <a:off x="1065212" y="2992477"/>
            <a:ext cx="97054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dirty="0">
                <a:solidFill>
                  <a:srgbClr val="33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– Need to create slide announcing session during MTAC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9DCEE-0587-2C4C-8002-75F60E4C9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9" r="2834"/>
          <a:stretch/>
        </p:blipFill>
        <p:spPr>
          <a:xfrm>
            <a:off x="-1" y="-9294"/>
            <a:ext cx="12188825" cy="91416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13FEAC-24EC-F340-BE9C-881655FA5A2D}"/>
              </a:ext>
            </a:extLst>
          </p:cNvPr>
          <p:cNvSpPr/>
          <p:nvPr/>
        </p:nvSpPr>
        <p:spPr bwMode="auto">
          <a:xfrm>
            <a:off x="-1" y="-9294"/>
            <a:ext cx="12188825" cy="9141620"/>
          </a:xfrm>
          <a:prstGeom prst="rect">
            <a:avLst/>
          </a:prstGeom>
          <a:solidFill>
            <a:srgbClr val="333399">
              <a:lumMod val="50000"/>
              <a:alpha val="8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A3F92A-E7BF-474D-B578-96EC0EC5D7AE}"/>
              </a:ext>
            </a:extLst>
          </p:cNvPr>
          <p:cNvGrpSpPr/>
          <p:nvPr/>
        </p:nvGrpSpPr>
        <p:grpSpPr>
          <a:xfrm>
            <a:off x="501517" y="2252887"/>
            <a:ext cx="11185788" cy="3264283"/>
            <a:chOff x="250954" y="1816595"/>
            <a:chExt cx="11185788" cy="326428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404DEF-CBC6-0F4C-AB29-1C441DAADA24}"/>
                </a:ext>
              </a:extLst>
            </p:cNvPr>
            <p:cNvGrpSpPr/>
            <p:nvPr/>
          </p:nvGrpSpPr>
          <p:grpSpPr>
            <a:xfrm>
              <a:off x="250954" y="1816595"/>
              <a:ext cx="11185788" cy="2772770"/>
              <a:chOff x="376236" y="1872517"/>
              <a:chExt cx="8391526" cy="20801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5BCE9D-B1B6-5648-96A3-B6D10F694F3E}"/>
                  </a:ext>
                </a:extLst>
              </p:cNvPr>
              <p:cNvSpPr txBox="1"/>
              <p:nvPr/>
            </p:nvSpPr>
            <p:spPr>
              <a:xfrm>
                <a:off x="376236" y="1872517"/>
                <a:ext cx="8391526" cy="152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200" kern="0" dirty="0">
                    <a:solidFill>
                      <a:srgbClr val="FFFFFF"/>
                    </a:solidFill>
                    <a:latin typeface="Arial" pitchFamily="34" charset="0"/>
                    <a:ea typeface="ヒラギノ角ゴ Pro W3"/>
                  </a:rPr>
                  <a:t>We Will Provide Further Updates on the Seamless FRN &amp; the Flats Process at MTAC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200" kern="0" dirty="0">
                    <a:solidFill>
                      <a:srgbClr val="FFFFFF"/>
                    </a:solidFill>
                    <a:latin typeface="Arial" pitchFamily="34" charset="0"/>
                    <a:ea typeface="ヒラギノ角ゴ Pro W3"/>
                  </a:rPr>
                  <a:t>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3F7FAB-C739-9742-96C2-4FE877B10443}"/>
                  </a:ext>
                </a:extLst>
              </p:cNvPr>
              <p:cNvSpPr txBox="1"/>
              <p:nvPr/>
            </p:nvSpPr>
            <p:spPr>
              <a:xfrm>
                <a:off x="2360794" y="3492816"/>
                <a:ext cx="4157662" cy="459820"/>
              </a:xfrm>
              <a:prstGeom prst="roundRect">
                <a:avLst/>
              </a:prstGeom>
              <a:solidFill>
                <a:srgbClr val="FFFFFF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>
                        <a:lumMod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ヒラギノ角ゴ Pro W3"/>
                  </a:rPr>
                  <a:t>Wednesday, October 30</a:t>
                </a:r>
                <a:r>
                  <a:rPr kumimoji="0" lang="en-US" sz="3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333399">
                        <a:lumMod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ヒラギノ角ゴ Pro W3"/>
                  </a:rPr>
                  <a:t>th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25F197-FED6-0F40-AAB9-524F60EADD6F}"/>
                </a:ext>
              </a:extLst>
            </p:cNvPr>
            <p:cNvSpPr txBox="1"/>
            <p:nvPr/>
          </p:nvSpPr>
          <p:spPr>
            <a:xfrm>
              <a:off x="2079279" y="4680768"/>
              <a:ext cx="75291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latin typeface="Arial" pitchFamily="34" charset="0"/>
                <a:ea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28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04012" y="2631368"/>
            <a:ext cx="4114800" cy="9540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Mail Irregularities</a:t>
            </a:r>
          </a:p>
        </p:txBody>
      </p:sp>
    </p:spTree>
    <p:extLst>
      <p:ext uri="{BB962C8B-B14F-4D97-AF65-F5344CB8AC3E}">
        <p14:creationId xmlns:p14="http://schemas.microsoft.com/office/powerpoint/2010/main" val="51731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97BF-14E3-466D-B7C7-178802BA0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99872-3508-9447-AD7D-0DB6B874297E}"/>
              </a:ext>
            </a:extLst>
          </p:cNvPr>
          <p:cNvSpPr txBox="1">
            <a:spLocks/>
          </p:cNvSpPr>
          <p:nvPr/>
        </p:nvSpPr>
        <p:spPr>
          <a:xfrm>
            <a:off x="1217612" y="0"/>
            <a:ext cx="10971213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Irregularities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959271C-AA0B-814C-8B01-21A586684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261559"/>
              </p:ext>
            </p:extLst>
          </p:nvPr>
        </p:nvGraphicFramePr>
        <p:xfrm>
          <a:off x="609601" y="4662122"/>
          <a:ext cx="11065859" cy="220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B7EF971E-A519-CA43-8A0A-DC02AC96F2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4401"/>
            <a:ext cx="5887104" cy="33885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F83BFB-5C03-CA47-A08D-4E6EACD56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1" y="949657"/>
            <a:ext cx="4474991" cy="2011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C58AB4-E3AB-2C4B-B049-6FD5EDEA25A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2209801"/>
            <a:ext cx="1921613" cy="20931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7AC450-1599-E84C-AF5C-D7C1CF01E1E5}"/>
              </a:ext>
            </a:extLst>
          </p:cNvPr>
          <p:cNvSpPr/>
          <p:nvPr/>
        </p:nvSpPr>
        <p:spPr>
          <a:xfrm>
            <a:off x="8534400" y="2312156"/>
            <a:ext cx="609600" cy="32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0F6F2-D32C-9D46-B8FB-9063209B47F1}"/>
              </a:ext>
            </a:extLst>
          </p:cNvPr>
          <p:cNvSpPr/>
          <p:nvPr/>
        </p:nvSpPr>
        <p:spPr>
          <a:xfrm>
            <a:off x="8534400" y="2162797"/>
            <a:ext cx="609600" cy="32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61515"/>
      </p:ext>
    </p:extLst>
  </p:cSld>
  <p:clrMapOvr>
    <a:masterClrMapping/>
  </p:clrMapOvr>
</p:sld>
</file>

<file path=ppt/theme/theme1.xml><?xml version="1.0" encoding="utf-8"?>
<a:theme xmlns:a="http://schemas.openxmlformats.org/drawingml/2006/main" name="USP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 Theme" id="{43D949AC-A431-8647-BAAF-ACE66E3EE322}" vid="{68CCB576-7007-7C47-9B8A-1DC56C9798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29915</TotalTime>
  <Words>866</Words>
  <Application>Microsoft Macintosh PowerPoint</Application>
  <PresentationFormat>Custom</PresentationFormat>
  <Paragraphs>159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Tahoma</vt:lpstr>
      <vt:lpstr>Wingdings</vt:lpstr>
      <vt:lpstr>USPS Theme</vt:lpstr>
      <vt:lpstr>Pre-MTAC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2018 Price Change</dc:title>
  <dc:creator>Authorized User</dc:creator>
  <cp:lastModifiedBy>SOPHIA DEPAULIS</cp:lastModifiedBy>
  <cp:revision>574</cp:revision>
  <cp:lastPrinted>2019-06-17T20:50:47Z</cp:lastPrinted>
  <dcterms:created xsi:type="dcterms:W3CDTF">2017-12-05T17:40:45Z</dcterms:created>
  <dcterms:modified xsi:type="dcterms:W3CDTF">2019-10-23T17:22:44Z</dcterms:modified>
</cp:coreProperties>
</file>